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72" r:id="rId3"/>
    <p:sldId id="268" r:id="rId4"/>
    <p:sldId id="273" r:id="rId5"/>
    <p:sldId id="269" r:id="rId6"/>
    <p:sldId id="274" r:id="rId7"/>
    <p:sldId id="284" r:id="rId8"/>
    <p:sldId id="285" r:id="rId9"/>
    <p:sldId id="286" r:id="rId10"/>
    <p:sldId id="287" r:id="rId11"/>
    <p:sldId id="288" r:id="rId12"/>
    <p:sldId id="289" r:id="rId13"/>
    <p:sldId id="270" r:id="rId14"/>
    <p:sldId id="271" r:id="rId15"/>
    <p:sldId id="258" r:id="rId16"/>
    <p:sldId id="281" r:id="rId17"/>
    <p:sldId id="266" r:id="rId18"/>
    <p:sldId id="283" r:id="rId19"/>
    <p:sldId id="263" r:id="rId20"/>
    <p:sldId id="282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62" r:id="rId2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15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7" Type="http://schemas.openxmlformats.org/officeDocument/2006/relationships/image" Target="../media/image49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Relationship Id="rId6" Type="http://schemas.openxmlformats.org/officeDocument/2006/relationships/image" Target="../media/image48.wmf"/><Relationship Id="rId5" Type="http://schemas.openxmlformats.org/officeDocument/2006/relationships/image" Target="../media/image47.wmf"/><Relationship Id="rId4" Type="http://schemas.openxmlformats.org/officeDocument/2006/relationships/image" Target="../media/image46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image" Target="../media/image55.wmf"/><Relationship Id="rId7" Type="http://schemas.openxmlformats.org/officeDocument/2006/relationships/image" Target="../media/image47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Relationship Id="rId6" Type="http://schemas.openxmlformats.org/officeDocument/2006/relationships/image" Target="../media/image45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Relationship Id="rId9" Type="http://schemas.openxmlformats.org/officeDocument/2006/relationships/image" Target="../media/image4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Relationship Id="rId5" Type="http://schemas.openxmlformats.org/officeDocument/2006/relationships/image" Target="../media/image62.wmf"/><Relationship Id="rId4" Type="http://schemas.openxmlformats.org/officeDocument/2006/relationships/image" Target="../media/image61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3" Type="http://schemas.openxmlformats.org/officeDocument/2006/relationships/image" Target="../media/image66.wmf"/><Relationship Id="rId7" Type="http://schemas.openxmlformats.org/officeDocument/2006/relationships/image" Target="../media/image70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Relationship Id="rId6" Type="http://schemas.openxmlformats.org/officeDocument/2006/relationships/image" Target="../media/image69.wmf"/><Relationship Id="rId5" Type="http://schemas.openxmlformats.org/officeDocument/2006/relationships/image" Target="../media/image68.wmf"/><Relationship Id="rId10" Type="http://schemas.openxmlformats.org/officeDocument/2006/relationships/image" Target="../media/image73.wmf"/><Relationship Id="rId4" Type="http://schemas.openxmlformats.org/officeDocument/2006/relationships/image" Target="../media/image67.wmf"/><Relationship Id="rId9" Type="http://schemas.openxmlformats.org/officeDocument/2006/relationships/image" Target="../media/image72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image" Target="../media/image79.wmf"/><Relationship Id="rId1" Type="http://schemas.openxmlformats.org/officeDocument/2006/relationships/image" Target="../media/image78.wmf"/><Relationship Id="rId5" Type="http://schemas.openxmlformats.org/officeDocument/2006/relationships/image" Target="../media/image82.wmf"/><Relationship Id="rId4" Type="http://schemas.openxmlformats.org/officeDocument/2006/relationships/image" Target="../media/image81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image" Target="../media/image86.wmf"/><Relationship Id="rId1" Type="http://schemas.openxmlformats.org/officeDocument/2006/relationships/image" Target="../media/image8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99.wmf"/><Relationship Id="rId1" Type="http://schemas.openxmlformats.org/officeDocument/2006/relationships/image" Target="../media/image9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F9881F-3BC7-4567-8E53-B63398E5C7EA}" type="datetimeFigureOut">
              <a:rPr lang="zh-CN" altLang="en-US" smtClean="0"/>
              <a:t>2019/9/12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605BD6-BC72-4C28-8915-940A20DF0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122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1pPr>
            <a:lvl2pPr marL="742950" indent="-285750" defTabSz="912813"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2pPr>
            <a:lvl3pPr marL="1143000" indent="-228600" defTabSz="912813"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3pPr>
            <a:lvl4pPr marL="1600200" indent="-228600" defTabSz="912813"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4pPr>
            <a:lvl5pPr marL="2057400" indent="-228600" defTabSz="912813"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9pPr>
          </a:lstStyle>
          <a:p>
            <a:fld id="{C345F17D-F106-41C5-8FEB-05DE7F341DE9}" type="slidenum">
              <a:rPr lang="zh-CN" altLang="en-US" sz="1200" b="0">
                <a:latin typeface="Times New Roman" pitchFamily="18" charset="0"/>
                <a:ea typeface="宋体" charset="-122"/>
              </a:rPr>
              <a:pPr/>
              <a:t>22</a:t>
            </a:fld>
            <a:endParaRPr lang="en-US" altLang="zh-CN" sz="1200" b="0">
              <a:latin typeface="Times New Roman" pitchFamily="18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1pPr>
            <a:lvl2pPr marL="742950" indent="-285750" defTabSz="912813"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2pPr>
            <a:lvl3pPr marL="1143000" indent="-228600" defTabSz="912813"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3pPr>
            <a:lvl4pPr marL="1600200" indent="-228600" defTabSz="912813"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4pPr>
            <a:lvl5pPr marL="2057400" indent="-228600" defTabSz="912813"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9pPr>
          </a:lstStyle>
          <a:p>
            <a:fld id="{C345F17D-F106-41C5-8FEB-05DE7F341DE9}" type="slidenum">
              <a:rPr lang="zh-CN" altLang="en-US" sz="1200" b="0">
                <a:latin typeface="Times New Roman" pitchFamily="18" charset="0"/>
                <a:ea typeface="宋体" charset="-122"/>
              </a:rPr>
              <a:pPr/>
              <a:t>23</a:t>
            </a:fld>
            <a:endParaRPr lang="en-US" altLang="zh-CN" sz="1200" b="0">
              <a:latin typeface="Times New Roman" pitchFamily="18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1pPr>
            <a:lvl2pPr marL="742950" indent="-285750" defTabSz="912813"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2pPr>
            <a:lvl3pPr marL="1143000" indent="-228600" defTabSz="912813"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3pPr>
            <a:lvl4pPr marL="1600200" indent="-228600" defTabSz="912813"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4pPr>
            <a:lvl5pPr marL="2057400" indent="-228600" defTabSz="912813"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9pPr>
          </a:lstStyle>
          <a:p>
            <a:fld id="{C345F17D-F106-41C5-8FEB-05DE7F341DE9}" type="slidenum">
              <a:rPr lang="zh-CN" altLang="en-US" sz="1200" b="0">
                <a:latin typeface="Times New Roman" pitchFamily="18" charset="0"/>
                <a:ea typeface="宋体" charset="-122"/>
              </a:rPr>
              <a:pPr/>
              <a:t>24</a:t>
            </a:fld>
            <a:endParaRPr lang="en-US" altLang="zh-CN" sz="1200" b="0">
              <a:latin typeface="Times New Roman" pitchFamily="18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1pPr>
            <a:lvl2pPr marL="742950" indent="-285750" defTabSz="912813"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2pPr>
            <a:lvl3pPr marL="1143000" indent="-228600" defTabSz="912813"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3pPr>
            <a:lvl4pPr marL="1600200" indent="-228600" defTabSz="912813"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4pPr>
            <a:lvl5pPr marL="2057400" indent="-228600" defTabSz="912813"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9pPr>
          </a:lstStyle>
          <a:p>
            <a:fld id="{C345F17D-F106-41C5-8FEB-05DE7F341DE9}" type="slidenum">
              <a:rPr lang="zh-CN" altLang="en-US" sz="1200" b="0">
                <a:latin typeface="Times New Roman" pitchFamily="18" charset="0"/>
                <a:ea typeface="宋体" charset="-122"/>
              </a:rPr>
              <a:pPr/>
              <a:t>25</a:t>
            </a:fld>
            <a:endParaRPr lang="en-US" altLang="zh-CN" sz="1200" b="0">
              <a:latin typeface="Times New Roman" pitchFamily="18" charset="0"/>
              <a:ea typeface="宋体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A02879-D949-4231-BB30-8DAD67A2C949}" type="datetime1">
              <a:rPr lang="zh-CN" altLang="en-US"/>
              <a:pPr>
                <a:defRPr/>
              </a:pPr>
              <a:t>2019/9/12</a:t>
            </a:fld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8EA99EF-CF95-413B-A332-A8FF25CFF87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891148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>
  <p:cSld name="1_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91CE74-1655-40F0-8C41-4F5DB445FEF5}" type="datetime1">
              <a:rPr lang="zh-CN" altLang="en-US"/>
              <a:pPr>
                <a:defRPr/>
              </a:pPr>
              <a:t>2019/9/12</a:t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15B87D1-F960-4E05-900D-68F32D5628A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352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2019/9/12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2019/9/12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2019/9/12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2019/9/12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2019/9/12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2019/9/12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2019/9/12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13" Type="http://schemas.openxmlformats.org/officeDocument/2006/relationships/image" Target="../media/image68.wmf"/><Relationship Id="rId18" Type="http://schemas.openxmlformats.org/officeDocument/2006/relationships/image" Target="../media/image69.wmf"/><Relationship Id="rId26" Type="http://schemas.openxmlformats.org/officeDocument/2006/relationships/image" Target="../media/image73.wmf"/><Relationship Id="rId3" Type="http://schemas.openxmlformats.org/officeDocument/2006/relationships/oleObject" Target="../embeddings/oleObject29.bin"/><Relationship Id="rId21" Type="http://schemas.openxmlformats.org/officeDocument/2006/relationships/oleObject" Target="../embeddings/oleObject36.bin"/><Relationship Id="rId7" Type="http://schemas.openxmlformats.org/officeDocument/2006/relationships/oleObject" Target="../embeddings/oleObject31.bin"/><Relationship Id="rId12" Type="http://schemas.openxmlformats.org/officeDocument/2006/relationships/oleObject" Target="../embeddings/oleObject33.bin"/><Relationship Id="rId17" Type="http://schemas.openxmlformats.org/officeDocument/2006/relationships/oleObject" Target="../embeddings/oleObject34.bin"/><Relationship Id="rId25" Type="http://schemas.openxmlformats.org/officeDocument/2006/relationships/oleObject" Target="../embeddings/oleObject38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77.jpeg"/><Relationship Id="rId20" Type="http://schemas.openxmlformats.org/officeDocument/2006/relationships/image" Target="../media/image70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65.wmf"/><Relationship Id="rId11" Type="http://schemas.openxmlformats.org/officeDocument/2006/relationships/image" Target="../media/image67.wmf"/><Relationship Id="rId24" Type="http://schemas.openxmlformats.org/officeDocument/2006/relationships/image" Target="../media/image72.wmf"/><Relationship Id="rId5" Type="http://schemas.openxmlformats.org/officeDocument/2006/relationships/oleObject" Target="../embeddings/oleObject30.bin"/><Relationship Id="rId15" Type="http://schemas.openxmlformats.org/officeDocument/2006/relationships/image" Target="../media/image76.jpeg"/><Relationship Id="rId23" Type="http://schemas.openxmlformats.org/officeDocument/2006/relationships/oleObject" Target="../embeddings/oleObject37.bin"/><Relationship Id="rId10" Type="http://schemas.openxmlformats.org/officeDocument/2006/relationships/oleObject" Target="../embeddings/oleObject32.bin"/><Relationship Id="rId19" Type="http://schemas.openxmlformats.org/officeDocument/2006/relationships/oleObject" Target="../embeddings/oleObject35.bin"/><Relationship Id="rId4" Type="http://schemas.openxmlformats.org/officeDocument/2006/relationships/image" Target="../media/image64.wmf"/><Relationship Id="rId9" Type="http://schemas.openxmlformats.org/officeDocument/2006/relationships/image" Target="../media/image74.jpeg"/><Relationship Id="rId14" Type="http://schemas.openxmlformats.org/officeDocument/2006/relationships/image" Target="../media/image75.jpeg"/><Relationship Id="rId22" Type="http://schemas.openxmlformats.org/officeDocument/2006/relationships/image" Target="../media/image71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13" Type="http://schemas.openxmlformats.org/officeDocument/2006/relationships/oleObject" Target="../embeddings/oleObject42.bin"/><Relationship Id="rId3" Type="http://schemas.openxmlformats.org/officeDocument/2006/relationships/oleObject" Target="../embeddings/oleObject39.bin"/><Relationship Id="rId7" Type="http://schemas.openxmlformats.org/officeDocument/2006/relationships/oleObject" Target="../embeddings/oleObject41.bin"/><Relationship Id="rId12" Type="http://schemas.openxmlformats.org/officeDocument/2006/relationships/image" Target="../media/image74.jpeg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82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79.wmf"/><Relationship Id="rId11" Type="http://schemas.openxmlformats.org/officeDocument/2006/relationships/image" Target="../media/image50.jpeg"/><Relationship Id="rId5" Type="http://schemas.openxmlformats.org/officeDocument/2006/relationships/oleObject" Target="../embeddings/oleObject40.bin"/><Relationship Id="rId15" Type="http://schemas.openxmlformats.org/officeDocument/2006/relationships/oleObject" Target="../embeddings/oleObject43.bin"/><Relationship Id="rId10" Type="http://schemas.openxmlformats.org/officeDocument/2006/relationships/image" Target="../media/image84.jpeg"/><Relationship Id="rId4" Type="http://schemas.openxmlformats.org/officeDocument/2006/relationships/image" Target="../media/image78.wmf"/><Relationship Id="rId9" Type="http://schemas.openxmlformats.org/officeDocument/2006/relationships/image" Target="../media/image83.jpeg"/><Relationship Id="rId14" Type="http://schemas.openxmlformats.org/officeDocument/2006/relationships/image" Target="../media/image81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wmf"/><Relationship Id="rId3" Type="http://schemas.openxmlformats.org/officeDocument/2006/relationships/oleObject" Target="../embeddings/oleObject44.bin"/><Relationship Id="rId7" Type="http://schemas.openxmlformats.org/officeDocument/2006/relationships/oleObject" Target="../embeddings/oleObject4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86.w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85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10" Type="http://schemas.openxmlformats.org/officeDocument/2006/relationships/image" Target="../media/image88.wmf"/><Relationship Id="rId4" Type="http://schemas.openxmlformats.org/officeDocument/2006/relationships/image" Target="../media/image90.png"/><Relationship Id="rId9" Type="http://schemas.openxmlformats.org/officeDocument/2006/relationships/oleObject" Target="../embeddings/oleObject47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3" Type="http://schemas.openxmlformats.org/officeDocument/2006/relationships/image" Target="../media/image100.png"/><Relationship Id="rId7" Type="http://schemas.openxmlformats.org/officeDocument/2006/relationships/oleObject" Target="../embeddings/oleObject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8.w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10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10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jpeg"/><Relationship Id="rId5" Type="http://schemas.openxmlformats.org/officeDocument/2006/relationships/image" Target="../media/image124.jpeg"/><Relationship Id="rId4" Type="http://schemas.openxmlformats.org/officeDocument/2006/relationships/image" Target="../media/image12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jpeg"/><Relationship Id="rId3" Type="http://schemas.openxmlformats.org/officeDocument/2006/relationships/image" Target="../media/image126.jpeg"/><Relationship Id="rId7" Type="http://schemas.openxmlformats.org/officeDocument/2006/relationships/image" Target="../media/image13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emf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jpeg"/><Relationship Id="rId4" Type="http://schemas.openxmlformats.org/officeDocument/2006/relationships/image" Target="../media/image36.png"/><Relationship Id="rId9" Type="http://schemas.openxmlformats.org/officeDocument/2006/relationships/image" Target="../media/image4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46.wmf"/><Relationship Id="rId18" Type="http://schemas.openxmlformats.org/officeDocument/2006/relationships/oleObject" Target="../embeddings/oleObject7.bin"/><Relationship Id="rId3" Type="http://schemas.openxmlformats.org/officeDocument/2006/relationships/image" Target="../media/image50.jpeg"/><Relationship Id="rId21" Type="http://schemas.openxmlformats.org/officeDocument/2006/relationships/oleObject" Target="../embeddings/oleObject9.bin"/><Relationship Id="rId7" Type="http://schemas.openxmlformats.org/officeDocument/2006/relationships/image" Target="../media/image43.wmf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48.w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6.bin"/><Relationship Id="rId20" Type="http://schemas.openxmlformats.org/officeDocument/2006/relationships/oleObject" Target="../embeddings/oleObject8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45.wmf"/><Relationship Id="rId5" Type="http://schemas.openxmlformats.org/officeDocument/2006/relationships/image" Target="../media/image52.jpeg"/><Relationship Id="rId15" Type="http://schemas.openxmlformats.org/officeDocument/2006/relationships/image" Target="../media/image47.wmf"/><Relationship Id="rId10" Type="http://schemas.openxmlformats.org/officeDocument/2006/relationships/oleObject" Target="../embeddings/oleObject3.bin"/><Relationship Id="rId19" Type="http://schemas.openxmlformats.org/officeDocument/2006/relationships/image" Target="../media/image49.wmf"/><Relationship Id="rId4" Type="http://schemas.openxmlformats.org/officeDocument/2006/relationships/image" Target="../media/image51.jpeg"/><Relationship Id="rId9" Type="http://schemas.openxmlformats.org/officeDocument/2006/relationships/image" Target="../media/image44.wmf"/><Relationship Id="rId14" Type="http://schemas.openxmlformats.org/officeDocument/2006/relationships/oleObject" Target="../embeddings/oleObject5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13" Type="http://schemas.openxmlformats.org/officeDocument/2006/relationships/oleObject" Target="../embeddings/oleObject14.bin"/><Relationship Id="rId18" Type="http://schemas.openxmlformats.org/officeDocument/2006/relationships/image" Target="../media/image47.wmf"/><Relationship Id="rId26" Type="http://schemas.openxmlformats.org/officeDocument/2006/relationships/oleObject" Target="../embeddings/oleObject22.bin"/><Relationship Id="rId3" Type="http://schemas.openxmlformats.org/officeDocument/2006/relationships/oleObject" Target="../embeddings/oleObject10.bin"/><Relationship Id="rId21" Type="http://schemas.openxmlformats.org/officeDocument/2006/relationships/oleObject" Target="../embeddings/oleObject18.bin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43.wmf"/><Relationship Id="rId17" Type="http://schemas.openxmlformats.org/officeDocument/2006/relationships/oleObject" Target="../embeddings/oleObject16.bin"/><Relationship Id="rId25" Type="http://schemas.openxmlformats.org/officeDocument/2006/relationships/oleObject" Target="../embeddings/oleObject21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45.wmf"/><Relationship Id="rId20" Type="http://schemas.openxmlformats.org/officeDocument/2006/relationships/image" Target="../media/image48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57.jpeg"/><Relationship Id="rId11" Type="http://schemas.openxmlformats.org/officeDocument/2006/relationships/oleObject" Target="../embeddings/oleObject13.bin"/><Relationship Id="rId24" Type="http://schemas.openxmlformats.org/officeDocument/2006/relationships/oleObject" Target="../embeddings/oleObject20.bin"/><Relationship Id="rId5" Type="http://schemas.openxmlformats.org/officeDocument/2006/relationships/image" Target="../media/image56.jpeg"/><Relationship Id="rId15" Type="http://schemas.openxmlformats.org/officeDocument/2006/relationships/oleObject" Target="../embeddings/oleObject15.bin"/><Relationship Id="rId23" Type="http://schemas.openxmlformats.org/officeDocument/2006/relationships/oleObject" Target="../embeddings/oleObject19.bin"/><Relationship Id="rId28" Type="http://schemas.openxmlformats.org/officeDocument/2006/relationships/image" Target="../media/image52.jpeg"/><Relationship Id="rId10" Type="http://schemas.openxmlformats.org/officeDocument/2006/relationships/image" Target="../media/image55.wmf"/><Relationship Id="rId19" Type="http://schemas.openxmlformats.org/officeDocument/2006/relationships/oleObject" Target="../embeddings/oleObject17.bin"/><Relationship Id="rId4" Type="http://schemas.openxmlformats.org/officeDocument/2006/relationships/image" Target="../media/image53.wmf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44.wmf"/><Relationship Id="rId22" Type="http://schemas.openxmlformats.org/officeDocument/2006/relationships/image" Target="../media/image49.wmf"/><Relationship Id="rId27" Type="http://schemas.openxmlformats.org/officeDocument/2006/relationships/oleObject" Target="../embeddings/oleObject23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13" Type="http://schemas.openxmlformats.org/officeDocument/2006/relationships/oleObject" Target="../embeddings/oleObject28.bin"/><Relationship Id="rId3" Type="http://schemas.openxmlformats.org/officeDocument/2006/relationships/oleObject" Target="../embeddings/oleObject24.bin"/><Relationship Id="rId7" Type="http://schemas.openxmlformats.org/officeDocument/2006/relationships/oleObject" Target="../embeddings/oleObject26.bin"/><Relationship Id="rId12" Type="http://schemas.openxmlformats.org/officeDocument/2006/relationships/image" Target="../media/image61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9.wmf"/><Relationship Id="rId11" Type="http://schemas.openxmlformats.org/officeDocument/2006/relationships/oleObject" Target="../embeddings/oleObject27.bin"/><Relationship Id="rId5" Type="http://schemas.openxmlformats.org/officeDocument/2006/relationships/oleObject" Target="../embeddings/oleObject25.bin"/><Relationship Id="rId10" Type="http://schemas.openxmlformats.org/officeDocument/2006/relationships/image" Target="../media/image63.jpeg"/><Relationship Id="rId4" Type="http://schemas.openxmlformats.org/officeDocument/2006/relationships/image" Target="../media/image58.wmf"/><Relationship Id="rId9" Type="http://schemas.openxmlformats.org/officeDocument/2006/relationships/image" Target="../media/image57.jpeg"/><Relationship Id="rId14" Type="http://schemas.openxmlformats.org/officeDocument/2006/relationships/image" Target="../media/image6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自动控制</a:t>
            </a:r>
            <a:r>
              <a:rPr lang="zh-CN" altLang="en-US" dirty="0"/>
              <a:t>实践</a:t>
            </a:r>
            <a:r>
              <a:rPr lang="en-US" altLang="zh-CN" dirty="0" smtClean="0"/>
              <a:t>-</a:t>
            </a:r>
            <a:r>
              <a:rPr lang="zh-CN" altLang="en-US" dirty="0" smtClean="0"/>
              <a:t>基础知识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323528" y="1340768"/>
            <a:ext cx="8229600" cy="576064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/>
              <a:t>1.7.1</a:t>
            </a:r>
            <a:r>
              <a:rPr lang="zh-CN" altLang="en-US" dirty="0" smtClean="0"/>
              <a:t>、</a:t>
            </a:r>
            <a:r>
              <a:rPr lang="zh-CN" altLang="zh-CN" b="1" dirty="0" smtClean="0"/>
              <a:t>使用</a:t>
            </a:r>
            <a:r>
              <a:rPr lang="zh-CN" altLang="zh-CN" b="1" dirty="0"/>
              <a:t>国际单位</a:t>
            </a:r>
            <a:r>
              <a:rPr lang="x-none" altLang="zh-CN" b="1" dirty="0"/>
              <a:t>SI</a:t>
            </a:r>
            <a:endParaRPr lang="zh-CN" altLang="zh-CN" b="1" dirty="0"/>
          </a:p>
          <a:p>
            <a:pPr marL="0" indent="0">
              <a:buNone/>
            </a:pPr>
            <a:endParaRPr lang="en-US" altLang="zh-CN" b="1" i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683568" y="2686721"/>
            <a:ext cx="259228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转矩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en-US" altLang="zh-CN" dirty="0" err="1" smtClean="0"/>
              <a:t>oz</a:t>
            </a:r>
            <a:r>
              <a:rPr lang="en-US" altLang="zh-CN" dirty="0" smtClean="0"/>
              <a:t>-in</a:t>
            </a:r>
            <a:r>
              <a:rPr lang="zh-CN" altLang="zh-CN" dirty="0"/>
              <a:t>（盎司•英寸</a:t>
            </a:r>
            <a:r>
              <a:rPr lang="zh-CN" altLang="zh-CN" dirty="0" smtClean="0"/>
              <a:t>）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2000" y="2672617"/>
            <a:ext cx="259228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SI</a:t>
            </a:r>
          </a:p>
          <a:p>
            <a:r>
              <a:rPr lang="zh-CN" altLang="en-US" dirty="0" smtClean="0"/>
              <a:t>转矩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en-US" altLang="zh-CN" dirty="0" smtClean="0"/>
              <a:t>N</a:t>
            </a:r>
            <a:r>
              <a:rPr lang="zh-CN" altLang="zh-CN" dirty="0"/>
              <a:t>•</a:t>
            </a:r>
            <a:r>
              <a:rPr lang="en-US" altLang="zh-CN" dirty="0"/>
              <a:t>m</a:t>
            </a:r>
            <a:r>
              <a:rPr lang="zh-CN" altLang="zh-CN" dirty="0"/>
              <a:t>（牛•米</a:t>
            </a:r>
            <a:r>
              <a:rPr lang="zh-CN" altLang="zh-CN" dirty="0" smtClean="0"/>
              <a:t>）</a:t>
            </a:r>
            <a:endParaRPr lang="zh-CN" altLang="en-US" dirty="0"/>
          </a:p>
        </p:txBody>
      </p:sp>
      <p:sp>
        <p:nvSpPr>
          <p:cNvPr id="7" name="右箭头 6"/>
          <p:cNvSpPr/>
          <p:nvPr/>
        </p:nvSpPr>
        <p:spPr>
          <a:xfrm>
            <a:off x="3563888" y="2672617"/>
            <a:ext cx="648072" cy="2444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05053" y="3933056"/>
            <a:ext cx="259228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zh-CN" dirty="0" smtClean="0"/>
              <a:t>转速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en-US" altLang="zh-CN" dirty="0" smtClean="0"/>
              <a:t>rpm</a:t>
            </a:r>
            <a:r>
              <a:rPr lang="zh-CN" altLang="zh-CN" dirty="0"/>
              <a:t>（转</a:t>
            </a:r>
            <a:r>
              <a:rPr lang="en-US" altLang="zh-CN" dirty="0"/>
              <a:t>/</a:t>
            </a:r>
            <a:r>
              <a:rPr lang="zh-CN" altLang="zh-CN" dirty="0"/>
              <a:t>分）</a:t>
            </a:r>
            <a:endParaRPr lang="zh-CN" altLang="en-US" dirty="0"/>
          </a:p>
        </p:txBody>
      </p:sp>
      <p:sp>
        <p:nvSpPr>
          <p:cNvPr id="12" name="右箭头 11"/>
          <p:cNvSpPr/>
          <p:nvPr/>
        </p:nvSpPr>
        <p:spPr>
          <a:xfrm>
            <a:off x="3619234" y="4057899"/>
            <a:ext cx="648072" cy="2444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558302" y="3734733"/>
            <a:ext cx="259228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SI</a:t>
            </a:r>
          </a:p>
          <a:p>
            <a:r>
              <a:rPr lang="zh-CN" altLang="zh-CN" dirty="0"/>
              <a:t>转速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en-US" altLang="zh-CN" dirty="0" smtClean="0"/>
              <a:t>rad/s</a:t>
            </a:r>
            <a:r>
              <a:rPr lang="en-US" altLang="zh-CN" dirty="0"/>
              <a:t>(</a:t>
            </a:r>
            <a:r>
              <a:rPr lang="zh-CN" altLang="zh-CN" dirty="0"/>
              <a:t>弧度</a:t>
            </a:r>
            <a:r>
              <a:rPr lang="en-US" altLang="zh-CN" dirty="0"/>
              <a:t>/</a:t>
            </a:r>
            <a:r>
              <a:rPr lang="zh-CN" altLang="zh-CN" dirty="0"/>
              <a:t>秒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794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" grpId="0" animBg="1"/>
      <p:bldP spid="8" grpId="0" animBg="1"/>
      <p:bldP spid="7" grpId="0" animBg="1"/>
      <p:bldP spid="11" grpId="0" animBg="1"/>
      <p:bldP spid="12" grpId="0" animBg="1"/>
      <p:bldP spid="1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8" name="Group 17"/>
          <p:cNvGrpSpPr>
            <a:grpSpLocks/>
          </p:cNvGrpSpPr>
          <p:nvPr/>
        </p:nvGrpSpPr>
        <p:grpSpPr bwMode="auto">
          <a:xfrm>
            <a:off x="6350" y="1544638"/>
            <a:ext cx="9140825" cy="4786312"/>
            <a:chOff x="4" y="633"/>
            <a:chExt cx="5758" cy="3015"/>
          </a:xfrm>
        </p:grpSpPr>
        <p:graphicFrame>
          <p:nvGraphicFramePr>
            <p:cNvPr id="50181" name="Object 3"/>
            <p:cNvGraphicFramePr>
              <a:graphicFrameLocks noChangeAspect="1"/>
            </p:cNvGraphicFramePr>
            <p:nvPr/>
          </p:nvGraphicFramePr>
          <p:xfrm>
            <a:off x="1152" y="3264"/>
            <a:ext cx="240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86" name="Equation" r:id="rId3" imgW="126725" imgH="177415" progId="Equation.DSMT4">
                    <p:embed/>
                  </p:oleObj>
                </mc:Choice>
                <mc:Fallback>
                  <p:oleObj name="Equation" r:id="rId3" imgW="126725" imgH="177415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3264"/>
                          <a:ext cx="240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182" name="Object 4"/>
            <p:cNvGraphicFramePr>
              <a:graphicFrameLocks noChangeAspect="1"/>
            </p:cNvGraphicFramePr>
            <p:nvPr/>
          </p:nvGraphicFramePr>
          <p:xfrm>
            <a:off x="2544" y="2784"/>
            <a:ext cx="755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87" name="Equation" r:id="rId5" imgW="533169" imgH="203112" progId="Equation.DSMT4">
                    <p:embed/>
                  </p:oleObj>
                </mc:Choice>
                <mc:Fallback>
                  <p:oleObj name="Equation" r:id="rId5" imgW="533169" imgH="203112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4" y="2784"/>
                          <a:ext cx="755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183" name="Object 5"/>
            <p:cNvGraphicFramePr>
              <a:graphicFrameLocks noChangeAspect="1"/>
            </p:cNvGraphicFramePr>
            <p:nvPr/>
          </p:nvGraphicFramePr>
          <p:xfrm>
            <a:off x="1631" y="3312"/>
            <a:ext cx="264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88" name="Equation" r:id="rId7" imgW="139639" imgH="152334" progId="Equation.DSMT4">
                    <p:embed/>
                  </p:oleObj>
                </mc:Choice>
                <mc:Fallback>
                  <p:oleObj name="Equation" r:id="rId7" imgW="139639" imgH="152334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1" y="3312"/>
                          <a:ext cx="264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50184" name="Picture 6" descr="04a7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0" y="734"/>
              <a:ext cx="1452" cy="1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50185" name="Object 7"/>
            <p:cNvGraphicFramePr>
              <a:graphicFrameLocks noChangeAspect="1"/>
            </p:cNvGraphicFramePr>
            <p:nvPr/>
          </p:nvGraphicFramePr>
          <p:xfrm>
            <a:off x="1152" y="2736"/>
            <a:ext cx="313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89" name="Equation" r:id="rId10" imgW="164957" imgH="203024" progId="Equation.DSMT4">
                    <p:embed/>
                  </p:oleObj>
                </mc:Choice>
                <mc:Fallback>
                  <p:oleObj name="Equation" r:id="rId10" imgW="164957" imgH="203024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2736"/>
                          <a:ext cx="313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186" name="Object 8"/>
            <p:cNvGraphicFramePr>
              <a:graphicFrameLocks noChangeAspect="1"/>
            </p:cNvGraphicFramePr>
            <p:nvPr/>
          </p:nvGraphicFramePr>
          <p:xfrm>
            <a:off x="144" y="2736"/>
            <a:ext cx="883" cy="9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90" name="Equation" r:id="rId12" imgW="418918" imgH="431613" progId="Equation.DSMT4">
                    <p:embed/>
                  </p:oleObj>
                </mc:Choice>
                <mc:Fallback>
                  <p:oleObj name="Equation" r:id="rId12" imgW="418918" imgH="431613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" y="2736"/>
                          <a:ext cx="883" cy="9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50187" name="Picture 9" descr="tu04h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5" y="633"/>
              <a:ext cx="1594" cy="18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88" name="Picture 10" descr="tu04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" y="648"/>
              <a:ext cx="1479" cy="1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89" name="Picture 11" descr="tu04i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" y="799"/>
              <a:ext cx="1447" cy="1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50190" name="Object 12"/>
            <p:cNvGraphicFramePr>
              <a:graphicFrameLocks noChangeAspect="1"/>
            </p:cNvGraphicFramePr>
            <p:nvPr/>
          </p:nvGraphicFramePr>
          <p:xfrm>
            <a:off x="1632" y="2784"/>
            <a:ext cx="771" cy="3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91" name="Equation" r:id="rId17" imgW="494870" imgH="203024" progId="Equation.DSMT4">
                    <p:embed/>
                  </p:oleObj>
                </mc:Choice>
                <mc:Fallback>
                  <p:oleObj name="Equation" r:id="rId17" imgW="494870" imgH="203024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2" y="2784"/>
                          <a:ext cx="771" cy="3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191" name="Object 13"/>
            <p:cNvGraphicFramePr>
              <a:graphicFrameLocks noChangeAspect="1"/>
            </p:cNvGraphicFramePr>
            <p:nvPr/>
          </p:nvGraphicFramePr>
          <p:xfrm>
            <a:off x="2064" y="3264"/>
            <a:ext cx="251" cy="3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92" name="Equation" r:id="rId19" imgW="126725" imgH="177415" progId="Equation.DSMT4">
                    <p:embed/>
                  </p:oleObj>
                </mc:Choice>
                <mc:Fallback>
                  <p:oleObj name="Equation" r:id="rId19" imgW="126725" imgH="177415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4" y="3264"/>
                          <a:ext cx="251" cy="3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192" name="Object 14"/>
            <p:cNvGraphicFramePr>
              <a:graphicFrameLocks noChangeAspect="1"/>
            </p:cNvGraphicFramePr>
            <p:nvPr/>
          </p:nvGraphicFramePr>
          <p:xfrm>
            <a:off x="3552" y="2795"/>
            <a:ext cx="1872" cy="7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93" name="Equation" r:id="rId21" imgW="1117600" imgH="431800" progId="Equation.DSMT4">
                    <p:embed/>
                  </p:oleObj>
                </mc:Choice>
                <mc:Fallback>
                  <p:oleObj name="Equation" r:id="rId21" imgW="1117600" imgH="4318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795"/>
                          <a:ext cx="1872" cy="7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193" name="Object 15"/>
            <p:cNvGraphicFramePr>
              <a:graphicFrameLocks noChangeAspect="1"/>
            </p:cNvGraphicFramePr>
            <p:nvPr/>
          </p:nvGraphicFramePr>
          <p:xfrm>
            <a:off x="2928" y="3264"/>
            <a:ext cx="217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94" name="Equation" r:id="rId23" imgW="126725" imgH="177415" progId="Equation.DSMT4">
                    <p:embed/>
                  </p:oleObj>
                </mc:Choice>
                <mc:Fallback>
                  <p:oleObj name="Equation" r:id="rId23" imgW="126725" imgH="177415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8" y="3264"/>
                          <a:ext cx="217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194" name="Object 16"/>
            <p:cNvGraphicFramePr>
              <a:graphicFrameLocks noChangeAspect="1"/>
            </p:cNvGraphicFramePr>
            <p:nvPr/>
          </p:nvGraphicFramePr>
          <p:xfrm>
            <a:off x="2496" y="3360"/>
            <a:ext cx="272" cy="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95" name="Equation" r:id="rId25" imgW="126780" imgH="101424" progId="Equation.DSMT4">
                    <p:embed/>
                  </p:oleObj>
                </mc:Choice>
                <mc:Fallback>
                  <p:oleObj name="Equation" r:id="rId25" imgW="126780" imgH="101424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6" y="3360"/>
                          <a:ext cx="272" cy="2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0179" name="Rectangle 19"/>
          <p:cNvSpPr>
            <a:spLocks noGrp="1" noChangeArrowheads="1"/>
          </p:cNvSpPr>
          <p:nvPr>
            <p:ph type="title" sz="quarter"/>
          </p:nvPr>
        </p:nvSpPr>
        <p:spPr bwMode="auto">
          <a:xfrm>
            <a:off x="466725" y="1052513"/>
            <a:ext cx="5618163" cy="561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2800" b="1" smtClean="0">
                <a:ea typeface="楷体_GB2312" pitchFamily="49" charset="-122"/>
              </a:rPr>
              <a:t>圆柱面磁场间的力矩</a:t>
            </a:r>
          </a:p>
        </p:txBody>
      </p:sp>
      <p:sp>
        <p:nvSpPr>
          <p:cNvPr id="50180" name="Text Box 20"/>
          <p:cNvSpPr txBox="1">
            <a:spLocks noChangeArrowheads="1"/>
          </p:cNvSpPr>
          <p:nvPr/>
        </p:nvSpPr>
        <p:spPr bwMode="auto">
          <a:xfrm>
            <a:off x="395288" y="260350"/>
            <a:ext cx="6248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3200" dirty="0" smtClean="0">
                <a:solidFill>
                  <a:schemeClr val="tx2"/>
                </a:solidFill>
                <a:latin typeface="楷体_GB2312" pitchFamily="49" charset="-122"/>
              </a:rPr>
              <a:t>磁路</a:t>
            </a:r>
            <a:r>
              <a:rPr lang="zh-CN" altLang="en-US" sz="3200" dirty="0">
                <a:solidFill>
                  <a:schemeClr val="tx2"/>
                </a:solidFill>
                <a:latin typeface="楷体_GB2312" pitchFamily="49" charset="-122"/>
              </a:rPr>
              <a:t>的基本定律</a:t>
            </a:r>
          </a:p>
        </p:txBody>
      </p:sp>
    </p:spTree>
    <p:extLst>
      <p:ext uri="{BB962C8B-B14F-4D97-AF65-F5344CB8AC3E}">
        <p14:creationId xmlns:p14="http://schemas.microsoft.com/office/powerpoint/2010/main" val="3021384877"/>
      </p:ext>
    </p:extLst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02" name="Object 3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460375" y="3817938"/>
          <a:ext cx="7269163" cy="193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0" name="Equation" r:id="rId3" imgW="2895600" imgH="685800" progId="Equation.DSMT4">
                  <p:embed/>
                </p:oleObj>
              </mc:Choice>
              <mc:Fallback>
                <p:oleObj name="Equation" r:id="rId3" imgW="2895600" imgH="685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375" y="3817938"/>
                        <a:ext cx="7269163" cy="193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3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7999413" y="5141913"/>
          <a:ext cx="68738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1" name="Equation" r:id="rId5" imgW="317225" imgH="203024" progId="Equation.DSMT4">
                  <p:embed/>
                </p:oleObj>
              </mc:Choice>
              <mc:Fallback>
                <p:oleObj name="Equation" r:id="rId5" imgW="317225" imgH="203024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99413" y="5141913"/>
                        <a:ext cx="687387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4" name="Object 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7802563" y="3794125"/>
          <a:ext cx="881062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2" name="Equation" r:id="rId7" imgW="355292" imgH="215713" progId="Equation.DSMT4">
                  <p:embed/>
                </p:oleObj>
              </mc:Choice>
              <mc:Fallback>
                <p:oleObj name="Equation" r:id="rId7" imgW="355292" imgH="21571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02563" y="3794125"/>
                        <a:ext cx="881062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205" name="Picture 6" descr="04a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219200"/>
            <a:ext cx="2124075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6" name="Picture 7" descr="04a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19200"/>
            <a:ext cx="1900238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7" name="Picture 8" descr="04a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95400"/>
            <a:ext cx="1935163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8" name="Picture 9" descr="04a7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371600"/>
            <a:ext cx="20002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1209" name="Object 11"/>
          <p:cNvGraphicFramePr>
            <a:graphicFrameLocks noChangeAspect="1"/>
          </p:cNvGraphicFramePr>
          <p:nvPr/>
        </p:nvGraphicFramePr>
        <p:xfrm>
          <a:off x="7904163" y="5773738"/>
          <a:ext cx="106045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3" name="Equation" r:id="rId13" imgW="482391" imgH="228501" progId="Equation.DSMT4">
                  <p:embed/>
                </p:oleObj>
              </mc:Choice>
              <mc:Fallback>
                <p:oleObj name="Equation" r:id="rId13" imgW="482391" imgH="22850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4163" y="5773738"/>
                        <a:ext cx="1060450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10" name="Object 12"/>
          <p:cNvGraphicFramePr>
            <a:graphicFrameLocks noChangeAspect="1"/>
          </p:cNvGraphicFramePr>
          <p:nvPr/>
        </p:nvGraphicFramePr>
        <p:xfrm>
          <a:off x="8001000" y="4562475"/>
          <a:ext cx="838200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4" name="Equation" r:id="rId15" imgW="330057" imgH="203112" progId="Equation.DSMT4">
                  <p:embed/>
                </p:oleObj>
              </mc:Choice>
              <mc:Fallback>
                <p:oleObj name="Equation" r:id="rId15" imgW="330057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0" y="4562475"/>
                        <a:ext cx="838200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11" name="Text Box 14"/>
          <p:cNvSpPr txBox="1">
            <a:spLocks noChangeArrowheads="1"/>
          </p:cNvSpPr>
          <p:nvPr/>
        </p:nvSpPr>
        <p:spPr bwMode="auto">
          <a:xfrm>
            <a:off x="395288" y="260350"/>
            <a:ext cx="6248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3200" dirty="0" smtClean="0">
                <a:solidFill>
                  <a:schemeClr val="tx2"/>
                </a:solidFill>
                <a:latin typeface="楷体_GB2312" pitchFamily="49" charset="-122"/>
              </a:rPr>
              <a:t>磁路</a:t>
            </a:r>
            <a:r>
              <a:rPr lang="zh-CN" altLang="en-US" sz="3200" dirty="0">
                <a:solidFill>
                  <a:schemeClr val="tx2"/>
                </a:solidFill>
                <a:latin typeface="楷体_GB2312" pitchFamily="49" charset="-122"/>
              </a:rPr>
              <a:t>的基本定律</a:t>
            </a:r>
          </a:p>
        </p:txBody>
      </p:sp>
    </p:spTree>
    <p:extLst>
      <p:ext uri="{BB962C8B-B14F-4D97-AF65-F5344CB8AC3E}">
        <p14:creationId xmlns:p14="http://schemas.microsoft.com/office/powerpoint/2010/main" val="2423707594"/>
      </p:ext>
    </p:extLst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987425" y="1557338"/>
            <a:ext cx="6464300" cy="3967162"/>
          </a:xfrm>
        </p:spPr>
        <p:txBody>
          <a:bodyPr/>
          <a:lstStyle/>
          <a:p>
            <a:r>
              <a:rPr lang="zh-CN" altLang="en-US" sz="2800" b="1" smtClean="0">
                <a:latin typeface="楷体_GB2312" pitchFamily="49" charset="-122"/>
                <a:ea typeface="楷体_GB2312" pitchFamily="49" charset="-122"/>
              </a:rPr>
              <a:t>电磁力与极对数之间的关系：</a:t>
            </a:r>
          </a:p>
          <a:p>
            <a:pPr>
              <a:buFontTx/>
              <a:buNone/>
            </a:pPr>
            <a:endParaRPr lang="zh-CN" altLang="en-US" sz="2800" b="1" smtClean="0">
              <a:latin typeface="楷体_GB2312" pitchFamily="49" charset="-122"/>
              <a:ea typeface="楷体_GB2312" pitchFamily="49" charset="-122"/>
            </a:endParaRPr>
          </a:p>
          <a:p>
            <a:pPr>
              <a:buFontTx/>
              <a:buNone/>
            </a:pPr>
            <a:r>
              <a:rPr lang="zh-CN" altLang="en-US" sz="2800" b="1" smtClean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en-US" altLang="zh-CN" sz="2800" b="1" smtClean="0"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800" b="1" smtClean="0">
                <a:latin typeface="楷体_GB2312" pitchFamily="49" charset="-122"/>
                <a:ea typeface="楷体_GB2312" pitchFamily="49" charset="-122"/>
              </a:rPr>
              <a:t>极磁场</a:t>
            </a:r>
          </a:p>
          <a:p>
            <a:pPr>
              <a:buFontTx/>
              <a:buNone/>
            </a:pPr>
            <a:r>
              <a:rPr lang="zh-CN" altLang="en-US" sz="2800" b="1" smtClean="0">
                <a:latin typeface="楷体_GB2312" pitchFamily="49" charset="-122"/>
                <a:ea typeface="楷体_GB2312" pitchFamily="49" charset="-122"/>
              </a:rPr>
              <a:t>  </a:t>
            </a:r>
          </a:p>
          <a:p>
            <a:pPr>
              <a:buFontTx/>
              <a:buNone/>
            </a:pPr>
            <a:r>
              <a:rPr lang="zh-CN" altLang="en-US" sz="2800" b="1" smtClean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en-US" altLang="zh-CN" sz="2800" b="1" smtClean="0">
                <a:latin typeface="楷体_GB2312" pitchFamily="49" charset="-122"/>
                <a:ea typeface="楷体_GB2312" pitchFamily="49" charset="-122"/>
              </a:rPr>
              <a:t>4</a:t>
            </a:r>
            <a:r>
              <a:rPr lang="zh-CN" altLang="en-US" sz="2800" b="1" smtClean="0">
                <a:latin typeface="楷体_GB2312" pitchFamily="49" charset="-122"/>
                <a:ea typeface="楷体_GB2312" pitchFamily="49" charset="-122"/>
              </a:rPr>
              <a:t>极磁场</a:t>
            </a:r>
          </a:p>
          <a:p>
            <a:pPr>
              <a:buFontTx/>
              <a:buNone/>
            </a:pPr>
            <a:endParaRPr lang="zh-CN" altLang="en-US" sz="2800" b="1" smtClean="0">
              <a:latin typeface="楷体_GB2312" pitchFamily="49" charset="-122"/>
              <a:ea typeface="楷体_GB2312" pitchFamily="49" charset="-122"/>
            </a:endParaRPr>
          </a:p>
          <a:p>
            <a:pPr>
              <a:buFontTx/>
              <a:buNone/>
            </a:pPr>
            <a:r>
              <a:rPr lang="zh-CN" altLang="en-US" sz="2800" b="1" smtClean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en-US" altLang="zh-CN" sz="2800" b="1" smtClean="0"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en-US" altLang="zh-CN" sz="2800" b="1" i="1" smtClean="0">
                <a:latin typeface="楷体_GB2312" pitchFamily="49" charset="-122"/>
                <a:ea typeface="楷体_GB2312" pitchFamily="49" charset="-122"/>
              </a:rPr>
              <a:t>p </a:t>
            </a:r>
            <a:r>
              <a:rPr lang="zh-CN" altLang="en-US" sz="2800" b="1" smtClean="0">
                <a:latin typeface="楷体_GB2312" pitchFamily="49" charset="-122"/>
                <a:ea typeface="楷体_GB2312" pitchFamily="49" charset="-122"/>
              </a:rPr>
              <a:t>极磁场</a:t>
            </a:r>
            <a:endParaRPr lang="zh-CN" altLang="en-US" sz="2800" b="1" i="1" smtClean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52227" name="Object 3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113213" y="2506663"/>
          <a:ext cx="2403475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8" name="Equation" r:id="rId3" imgW="723586" imgH="228501" progId="Equation.DSMT4">
                  <p:embed/>
                </p:oleObj>
              </mc:Choice>
              <mc:Fallback>
                <p:oleObj name="Equation" r:id="rId3" imgW="723586" imgH="22850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3213" y="2506663"/>
                        <a:ext cx="2403475" cy="75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8" name="Object 4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4114800" y="3443288"/>
          <a:ext cx="2473325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9" name="Equation" r:id="rId5" imgW="787400" imgH="228600" progId="Equation.DSMT4">
                  <p:embed/>
                </p:oleObj>
              </mc:Choice>
              <mc:Fallback>
                <p:oleObj name="Equation" r:id="rId5" imgW="7874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443288"/>
                        <a:ext cx="2473325" cy="71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9" name="Object 5"/>
          <p:cNvGraphicFramePr>
            <a:graphicFrameLocks noChangeAspect="1"/>
          </p:cNvGraphicFramePr>
          <p:nvPr/>
        </p:nvGraphicFramePr>
        <p:xfrm>
          <a:off x="4102100" y="4532313"/>
          <a:ext cx="242570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0" name="Equation" r:id="rId7" imgW="800100" imgH="228600" progId="Equation.DSMT4">
                  <p:embed/>
                </p:oleObj>
              </mc:Choice>
              <mc:Fallback>
                <p:oleObj name="Equation" r:id="rId7" imgW="8001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2100" y="4532313"/>
                        <a:ext cx="2425700" cy="69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30" name="Text Box 6"/>
          <p:cNvSpPr txBox="1">
            <a:spLocks noChangeArrowheads="1"/>
          </p:cNvSpPr>
          <p:nvPr/>
        </p:nvSpPr>
        <p:spPr bwMode="auto">
          <a:xfrm>
            <a:off x="395288" y="260350"/>
            <a:ext cx="6248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3200" dirty="0" smtClean="0">
                <a:solidFill>
                  <a:schemeClr val="tx2"/>
                </a:solidFill>
                <a:latin typeface="楷体_GB2312" pitchFamily="49" charset="-122"/>
              </a:rPr>
              <a:t>磁路</a:t>
            </a:r>
            <a:r>
              <a:rPr lang="zh-CN" altLang="en-US" sz="3200" dirty="0">
                <a:solidFill>
                  <a:schemeClr val="tx2"/>
                </a:solidFill>
                <a:latin typeface="楷体_GB2312" pitchFamily="49" charset="-122"/>
              </a:rPr>
              <a:t>的基本定律</a:t>
            </a:r>
          </a:p>
        </p:txBody>
      </p:sp>
    </p:spTree>
    <p:extLst>
      <p:ext uri="{BB962C8B-B14F-4D97-AF65-F5344CB8AC3E}">
        <p14:creationId xmlns:p14="http://schemas.microsoft.com/office/powerpoint/2010/main" val="209946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332656"/>
            <a:ext cx="3672409" cy="389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36712"/>
            <a:ext cx="2345403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644" y="647700"/>
            <a:ext cx="2114550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357" y="1077558"/>
            <a:ext cx="2042409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002" y="921072"/>
            <a:ext cx="1685642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437" y="1826090"/>
            <a:ext cx="2040962" cy="424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76256" y="2564904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</a:t>
            </a:r>
            <a:r>
              <a:rPr lang="zh-CN" altLang="en-US" dirty="0" smtClean="0"/>
              <a:t>为极对数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794849" y="5085184"/>
            <a:ext cx="23042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latin typeface="Times New Roman"/>
                <a:cs typeface="Times New Roman"/>
              </a:rPr>
              <a:t>0.3.6  </a:t>
            </a:r>
            <a:r>
              <a:rPr lang="zh-CN" altLang="zh-CN" b="1" dirty="0" smtClean="0">
                <a:latin typeface="Times New Roman"/>
                <a:cs typeface="Times New Roman"/>
              </a:rPr>
              <a:t>能量守恒定律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019105" y="5981485"/>
            <a:ext cx="2189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+</a:t>
            </a:r>
            <a:r>
              <a:rPr lang="zh-CN" altLang="zh-CN" dirty="0"/>
              <a:t>内部机电损耗</a:t>
            </a:r>
            <a:r>
              <a:rPr lang="en-US" altLang="zh-CN" dirty="0" err="1"/>
              <a:t>W</a:t>
            </a:r>
            <a:r>
              <a:rPr lang="en-US" altLang="zh-CN" baseline="-25000" dirty="0" err="1"/>
              <a:t>loss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794849" y="5599678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solidFill>
                  <a:prstClr val="black"/>
                </a:solidFill>
              </a:rPr>
              <a:t>输入能量</a:t>
            </a:r>
            <a:r>
              <a:rPr lang="en-US" altLang="zh-CN" dirty="0">
                <a:solidFill>
                  <a:prstClr val="black"/>
                </a:solidFill>
              </a:rPr>
              <a:t>W</a:t>
            </a:r>
            <a:r>
              <a:rPr lang="en-US" altLang="zh-CN" baseline="-25000" dirty="0">
                <a:solidFill>
                  <a:prstClr val="black"/>
                </a:solidFill>
              </a:rPr>
              <a:t>in</a:t>
            </a:r>
            <a:r>
              <a:rPr lang="en-US" altLang="zh-CN" dirty="0">
                <a:solidFill>
                  <a:prstClr val="black"/>
                </a:solidFill>
              </a:rPr>
              <a:t>=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325166" y="5590934"/>
            <a:ext cx="2401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zh-CN" dirty="0">
                <a:solidFill>
                  <a:prstClr val="black"/>
                </a:solidFill>
              </a:rPr>
              <a:t>磁场存储能量增量Δ</a:t>
            </a:r>
            <a:r>
              <a:rPr lang="en-US" altLang="zh-CN" dirty="0">
                <a:solidFill>
                  <a:prstClr val="black"/>
                </a:solidFill>
              </a:rPr>
              <a:t>w</a:t>
            </a:r>
            <a:r>
              <a:rPr lang="en-US" altLang="zh-CN" baseline="-25000" dirty="0">
                <a:solidFill>
                  <a:prstClr val="black"/>
                </a:solidFill>
              </a:rPr>
              <a:t>e</a:t>
            </a:r>
          </a:p>
        </p:txBody>
      </p:sp>
      <p:sp>
        <p:nvSpPr>
          <p:cNvPr id="9" name="矩形 8"/>
          <p:cNvSpPr/>
          <p:nvPr/>
        </p:nvSpPr>
        <p:spPr>
          <a:xfrm>
            <a:off x="4726336" y="5589240"/>
            <a:ext cx="2598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dirty="0">
                <a:solidFill>
                  <a:prstClr val="black"/>
                </a:solidFill>
              </a:rPr>
              <a:t>+</a:t>
            </a:r>
            <a:r>
              <a:rPr lang="zh-CN" altLang="zh-CN" dirty="0">
                <a:solidFill>
                  <a:prstClr val="black"/>
                </a:solidFill>
              </a:rPr>
              <a:t>机械存储动能增量Δ</a:t>
            </a:r>
            <a:r>
              <a:rPr lang="en-US" altLang="zh-CN" dirty="0" err="1">
                <a:solidFill>
                  <a:prstClr val="black"/>
                </a:solidFill>
              </a:rPr>
              <a:t>W</a:t>
            </a:r>
            <a:r>
              <a:rPr lang="en-US" altLang="zh-CN" baseline="-25000" dirty="0" err="1">
                <a:solidFill>
                  <a:prstClr val="black"/>
                </a:solidFill>
              </a:rPr>
              <a:t>m</a:t>
            </a:r>
            <a:endParaRPr lang="en-US" altLang="zh-CN" baseline="-25000" dirty="0">
              <a:solidFill>
                <a:prstClr val="black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386992" y="5974566"/>
            <a:ext cx="1632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dirty="0">
                <a:solidFill>
                  <a:prstClr val="black"/>
                </a:solidFill>
              </a:rPr>
              <a:t>+</a:t>
            </a:r>
            <a:r>
              <a:rPr lang="zh-CN" altLang="zh-CN" dirty="0">
                <a:solidFill>
                  <a:prstClr val="black"/>
                </a:solidFill>
              </a:rPr>
              <a:t>输出能量</a:t>
            </a:r>
            <a:r>
              <a:rPr lang="en-US" altLang="zh-CN" dirty="0" err="1">
                <a:solidFill>
                  <a:prstClr val="black"/>
                </a:solidFill>
              </a:rPr>
              <a:t>W</a:t>
            </a:r>
            <a:r>
              <a:rPr lang="en-US" altLang="zh-CN" baseline="-25000" dirty="0" err="1">
                <a:solidFill>
                  <a:prstClr val="black"/>
                </a:solidFill>
              </a:rPr>
              <a:t>out</a:t>
            </a:r>
            <a:endParaRPr lang="en-US" altLang="zh-CN" baseline="-25000" dirty="0">
              <a:solidFill>
                <a:prstClr val="black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31314" y="4005064"/>
            <a:ext cx="2534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Times New Roman"/>
                <a:cs typeface="Times New Roman"/>
              </a:rPr>
              <a:t>电</a:t>
            </a:r>
            <a:r>
              <a:rPr lang="zh-CN" altLang="zh-CN" kern="100" dirty="0" smtClean="0">
                <a:latin typeface="Times New Roman"/>
                <a:cs typeface="Times New Roman"/>
              </a:rPr>
              <a:t>角度</a:t>
            </a:r>
            <a:r>
              <a:rPr lang="el-GR" altLang="zh-CN" kern="100" dirty="0" smtClean="0">
                <a:latin typeface="Times New Roman"/>
                <a:cs typeface="Times New Roman"/>
              </a:rPr>
              <a:t>θ</a:t>
            </a:r>
            <a:r>
              <a:rPr lang="en-US" altLang="zh-CN" kern="100" dirty="0" smtClean="0">
                <a:latin typeface="Times New Roman"/>
                <a:cs typeface="Times New Roman"/>
              </a:rPr>
              <a:t>e</a:t>
            </a:r>
            <a:r>
              <a:rPr lang="zh-CN" altLang="zh-CN" kern="100" dirty="0" smtClean="0">
                <a:latin typeface="Times New Roman"/>
                <a:cs typeface="Times New Roman"/>
              </a:rPr>
              <a:t>与</a:t>
            </a:r>
            <a:r>
              <a:rPr lang="zh-CN" altLang="zh-CN" kern="100" dirty="0">
                <a:latin typeface="Times New Roman"/>
                <a:cs typeface="Times New Roman"/>
              </a:rPr>
              <a:t>机械</a:t>
            </a:r>
            <a:r>
              <a:rPr lang="zh-CN" altLang="zh-CN" kern="100" dirty="0" smtClean="0">
                <a:latin typeface="Times New Roman"/>
                <a:cs typeface="Times New Roman"/>
              </a:rPr>
              <a:t>角度</a:t>
            </a:r>
            <a:r>
              <a:rPr lang="el-GR" altLang="zh-CN" kern="100" dirty="0" smtClean="0">
                <a:latin typeface="Times New Roman"/>
                <a:cs typeface="Times New Roman"/>
              </a:rPr>
              <a:t>θ</a:t>
            </a:r>
            <a:r>
              <a:rPr lang="en-US" altLang="zh-CN" kern="100" dirty="0" smtClean="0">
                <a:latin typeface="Times New Roman"/>
                <a:cs typeface="Times New Roman"/>
              </a:rPr>
              <a:t>m</a:t>
            </a:r>
            <a:endParaRPr lang="zh-CN" altLang="en-US" dirty="0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4924800"/>
              </p:ext>
            </p:extLst>
          </p:nvPr>
        </p:nvGraphicFramePr>
        <p:xfrm>
          <a:off x="3916363" y="3952875"/>
          <a:ext cx="161925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0" name="公式" r:id="rId9" imgW="787320" imgH="228600" progId="Equation.3">
                  <p:embed/>
                </p:oleObj>
              </mc:Choice>
              <mc:Fallback>
                <p:oleObj name="公式" r:id="rId9" imgW="787320" imgH="228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6363" y="3952875"/>
                        <a:ext cx="1619250" cy="4730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3859175" y="4509120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Times New Roman"/>
                <a:cs typeface="Times New Roman"/>
              </a:rPr>
              <a:t>电角度要比机械角度运转的快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736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1358" y="1196752"/>
            <a:ext cx="8027959" cy="792086"/>
          </a:xfrm>
        </p:spPr>
        <p:txBody>
          <a:bodyPr>
            <a:normAutofit/>
          </a:bodyPr>
          <a:lstStyle/>
          <a:p>
            <a:r>
              <a:rPr lang="en-US" altLang="zh-CN" sz="2000" i="1" dirty="0" smtClean="0"/>
              <a:t>2</a:t>
            </a:r>
            <a:r>
              <a:rPr lang="zh-CN" altLang="zh-CN" sz="2000" i="1" dirty="0" smtClean="0"/>
              <a:t>、</a:t>
            </a:r>
            <a:r>
              <a:rPr lang="zh-CN" altLang="zh-CN" sz="2000" i="1" dirty="0"/>
              <a:t>绝缘材料：带电体与其它金属之间进行电气隔离，使将电沿设计的电路运动，如环氧树脂等</a:t>
            </a:r>
            <a:r>
              <a:rPr lang="zh-CN" altLang="zh-CN" sz="2000" i="1" dirty="0" smtClean="0"/>
              <a:t>。</a:t>
            </a:r>
            <a:endParaRPr lang="en-US" altLang="zh-CN" sz="2000" i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212974"/>
            <a:ext cx="1333500" cy="332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990" y="3193384"/>
            <a:ext cx="3825623" cy="2463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927164"/>
            <a:ext cx="4151313" cy="243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470425" y="238426"/>
            <a:ext cx="676875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zh-CN" sz="2000" i="1" dirty="0">
                <a:solidFill>
                  <a:prstClr val="black"/>
                </a:solidFill>
              </a:rPr>
              <a:t>电气工程中采用材料有：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x-none" altLang="zh-CN" sz="2000" i="1" dirty="0">
                <a:solidFill>
                  <a:prstClr val="black"/>
                </a:solidFill>
              </a:rPr>
              <a:t>1</a:t>
            </a:r>
            <a:r>
              <a:rPr lang="zh-CN" altLang="zh-CN" sz="2000" i="1" dirty="0">
                <a:solidFill>
                  <a:prstClr val="black"/>
                </a:solidFill>
              </a:rPr>
              <a:t>、导电材料：铜、铝导线，电路或电机绕组用；</a:t>
            </a:r>
          </a:p>
        </p:txBody>
      </p:sp>
      <p:sp>
        <p:nvSpPr>
          <p:cNvPr id="7" name="矩形 6"/>
          <p:cNvSpPr/>
          <p:nvPr/>
        </p:nvSpPr>
        <p:spPr>
          <a:xfrm>
            <a:off x="470425" y="2164794"/>
            <a:ext cx="76752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000" i="1" dirty="0" smtClean="0">
                <a:solidFill>
                  <a:prstClr val="black"/>
                </a:solidFill>
              </a:rPr>
              <a:t>3</a:t>
            </a:r>
            <a:r>
              <a:rPr lang="zh-CN" altLang="zh-CN" sz="2000" i="1" dirty="0" smtClean="0">
                <a:solidFill>
                  <a:prstClr val="black"/>
                </a:solidFill>
              </a:rPr>
              <a:t>、</a:t>
            </a:r>
            <a:r>
              <a:rPr lang="zh-CN" altLang="zh-CN" sz="2000" i="1" dirty="0">
                <a:solidFill>
                  <a:prstClr val="black"/>
                </a:solidFill>
              </a:rPr>
              <a:t>导磁材料：为了在一定的励磁电流下产生较强磁场；</a:t>
            </a:r>
          </a:p>
        </p:txBody>
      </p:sp>
    </p:spTree>
    <p:extLst>
      <p:ext uri="{BB962C8B-B14F-4D97-AF65-F5344CB8AC3E}">
        <p14:creationId xmlns:p14="http://schemas.microsoft.com/office/powerpoint/2010/main" val="186795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/>
          </a:bodyPr>
          <a:lstStyle/>
          <a:p>
            <a:pPr algn="l"/>
            <a:r>
              <a:rPr lang="x-none" altLang="zh-CN" b="1" dirty="0" smtClean="0"/>
              <a:t>1.</a:t>
            </a:r>
            <a:r>
              <a:rPr lang="en-US" altLang="zh-CN" b="1" dirty="0" smtClean="0"/>
              <a:t>7</a:t>
            </a:r>
            <a:r>
              <a:rPr lang="x-none" altLang="zh-CN" b="1" dirty="0" smtClean="0"/>
              <a:t>.3 </a:t>
            </a:r>
            <a:r>
              <a:rPr lang="zh-CN" altLang="zh-CN" b="1" dirty="0" smtClean="0"/>
              <a:t>磁性材料</a:t>
            </a:r>
            <a:r>
              <a:rPr lang="en-US" altLang="zh-CN" b="1" dirty="0" smtClean="0"/>
              <a:t>(P12~17)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484784"/>
            <a:ext cx="1809750" cy="153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246659"/>
            <a:ext cx="1685925" cy="177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395536" y="2967335"/>
            <a:ext cx="76328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            (</a:t>
            </a:r>
            <a:r>
              <a:rPr lang="en-US" altLang="zh-CN" dirty="0"/>
              <a:t>a) </a:t>
            </a:r>
            <a:r>
              <a:rPr lang="zh-CN" altLang="zh-CN" dirty="0"/>
              <a:t>铁磁材料的初始磁化曲线</a:t>
            </a:r>
            <a:r>
              <a:rPr lang="en-US" altLang="zh-CN" dirty="0"/>
              <a:t>   	</a:t>
            </a:r>
            <a:r>
              <a:rPr lang="en-US" altLang="zh-CN" dirty="0" smtClean="0"/>
              <a:t>        (</a:t>
            </a:r>
            <a:r>
              <a:rPr lang="en-US" altLang="zh-CN" dirty="0"/>
              <a:t>b) </a:t>
            </a:r>
            <a:r>
              <a:rPr lang="zh-CN" altLang="zh-CN" dirty="0"/>
              <a:t>铁磁材料的磁滞回线</a:t>
            </a:r>
          </a:p>
          <a:p>
            <a:pPr algn="ctr"/>
            <a:r>
              <a:rPr lang="zh-CN" altLang="zh-CN" dirty="0"/>
              <a:t>图</a:t>
            </a:r>
            <a:r>
              <a:rPr lang="en-US" altLang="zh-CN" dirty="0"/>
              <a:t>1-7 </a:t>
            </a:r>
            <a:r>
              <a:rPr lang="zh-CN" altLang="zh-CN" dirty="0"/>
              <a:t>磁化曲线与磁滞回线</a:t>
            </a:r>
          </a:p>
        </p:txBody>
      </p:sp>
      <p:sp>
        <p:nvSpPr>
          <p:cNvPr id="5" name="矩形 4"/>
          <p:cNvSpPr/>
          <p:nvPr/>
        </p:nvSpPr>
        <p:spPr>
          <a:xfrm>
            <a:off x="910026" y="3613666"/>
            <a:ext cx="77048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b="1" dirty="0" smtClean="0"/>
              <a:t>磁滞回线</a:t>
            </a:r>
            <a:endParaRPr lang="en-US" altLang="zh-CN" b="1" dirty="0" smtClean="0"/>
          </a:p>
          <a:p>
            <a:r>
              <a:rPr lang="zh-CN" altLang="zh-CN" b="1" dirty="0"/>
              <a:t>铁磁</a:t>
            </a:r>
            <a:r>
              <a:rPr lang="zh-CN" altLang="zh-CN" b="1" dirty="0" smtClean="0"/>
              <a:t>材料</a:t>
            </a:r>
            <a:r>
              <a:rPr lang="zh-CN" altLang="en-US" b="1" dirty="0" smtClean="0"/>
              <a:t>：</a:t>
            </a:r>
            <a:endParaRPr lang="en-US" altLang="zh-CN" b="1" dirty="0" smtClean="0"/>
          </a:p>
          <a:p>
            <a:r>
              <a:rPr lang="zh-CN" altLang="zh-CN" b="1" dirty="0" smtClean="0"/>
              <a:t>软磁材料</a:t>
            </a:r>
            <a:endParaRPr lang="en-US" altLang="zh-CN" b="1" dirty="0" smtClean="0"/>
          </a:p>
          <a:p>
            <a:r>
              <a:rPr lang="zh-CN" altLang="zh-CN" b="1" dirty="0"/>
              <a:t>硬磁（永磁）</a:t>
            </a:r>
            <a:r>
              <a:rPr lang="zh-CN" altLang="zh-CN" b="1" dirty="0" smtClean="0"/>
              <a:t>材料</a:t>
            </a:r>
            <a:r>
              <a:rPr lang="zh-CN" altLang="en-US" b="1" dirty="0" smtClean="0"/>
              <a:t>（</a:t>
            </a:r>
            <a:r>
              <a:rPr lang="zh-CN" altLang="zh-CN" dirty="0"/>
              <a:t>剩磁</a:t>
            </a:r>
            <a:r>
              <a:rPr lang="en-US" altLang="zh-CN" dirty="0"/>
              <a:t>B</a:t>
            </a:r>
            <a:r>
              <a:rPr lang="en-US" altLang="zh-CN" baseline="-25000" dirty="0"/>
              <a:t>r</a:t>
            </a:r>
            <a:r>
              <a:rPr lang="zh-CN" altLang="zh-CN" dirty="0"/>
              <a:t>、矫顽磁力</a:t>
            </a:r>
            <a:r>
              <a:rPr lang="en-US" altLang="zh-CN" dirty="0" err="1"/>
              <a:t>H</a:t>
            </a:r>
            <a:r>
              <a:rPr lang="en-US" altLang="zh-CN" baseline="-25000" dirty="0" err="1"/>
              <a:t>c</a:t>
            </a:r>
            <a:r>
              <a:rPr lang="zh-CN" altLang="zh-CN" dirty="0"/>
              <a:t>和最大</a:t>
            </a:r>
            <a:r>
              <a:rPr lang="zh-CN" altLang="zh-CN" dirty="0" smtClean="0"/>
              <a:t>磁能积</a:t>
            </a:r>
            <a:r>
              <a:rPr lang="en-US" altLang="zh-CN" dirty="0" smtClean="0"/>
              <a:t>        </a:t>
            </a:r>
            <a:r>
              <a:rPr lang="zh-CN" altLang="en-US" b="1" dirty="0" smtClean="0"/>
              <a:t>）</a:t>
            </a:r>
            <a:endParaRPr lang="zh-CN" alt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9040476"/>
              </p:ext>
            </p:extLst>
          </p:nvPr>
        </p:nvGraphicFramePr>
        <p:xfrm>
          <a:off x="2266074" y="4057338"/>
          <a:ext cx="2614728" cy="3780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4" name="公式" r:id="rId5" imgW="1600200" imgH="228600" progId="Equation.3">
                  <p:embed/>
                </p:oleObj>
              </mc:Choice>
              <mc:Fallback>
                <p:oleObj name="公式" r:id="rId5" imgW="160020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6074" y="4057338"/>
                        <a:ext cx="2614728" cy="37803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4864462"/>
              </p:ext>
            </p:extLst>
          </p:nvPr>
        </p:nvGraphicFramePr>
        <p:xfrm>
          <a:off x="6538730" y="4569128"/>
          <a:ext cx="594134" cy="4202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5" name="公式" r:id="rId7" imgW="393480" imgH="279360" progId="Equation.3">
                  <p:embed/>
                </p:oleObj>
              </mc:Choice>
              <mc:Fallback>
                <p:oleObj name="公式" r:id="rId7" imgW="393480" imgH="27936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8730" y="4569128"/>
                        <a:ext cx="594134" cy="42024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51"/>
          <p:cNvGrpSpPr>
            <a:grpSpLocks/>
          </p:cNvGrpSpPr>
          <p:nvPr/>
        </p:nvGrpSpPr>
        <p:grpSpPr bwMode="auto">
          <a:xfrm>
            <a:off x="1536901" y="4830080"/>
            <a:ext cx="1976438" cy="1902357"/>
            <a:chOff x="528" y="1699"/>
            <a:chExt cx="1792" cy="1797"/>
          </a:xfrm>
        </p:grpSpPr>
        <p:grpSp>
          <p:nvGrpSpPr>
            <p:cNvPr id="13" name="Group 4"/>
            <p:cNvGrpSpPr>
              <a:grpSpLocks/>
            </p:cNvGrpSpPr>
            <p:nvPr/>
          </p:nvGrpSpPr>
          <p:grpSpPr bwMode="auto">
            <a:xfrm>
              <a:off x="528" y="1910"/>
              <a:ext cx="1584" cy="1344"/>
              <a:chOff x="734" y="1795"/>
              <a:chExt cx="1584" cy="1344"/>
            </a:xfrm>
          </p:grpSpPr>
          <p:grpSp>
            <p:nvGrpSpPr>
              <p:cNvPr id="31" name="Group 5"/>
              <p:cNvGrpSpPr>
                <a:grpSpLocks/>
              </p:cNvGrpSpPr>
              <p:nvPr/>
            </p:nvGrpSpPr>
            <p:grpSpPr bwMode="auto">
              <a:xfrm>
                <a:off x="734" y="1795"/>
                <a:ext cx="1584" cy="1344"/>
                <a:chOff x="710" y="1920"/>
                <a:chExt cx="1584" cy="1344"/>
              </a:xfrm>
            </p:grpSpPr>
            <p:sp>
              <p:nvSpPr>
                <p:cNvPr id="33" name="Line 6"/>
                <p:cNvSpPr>
                  <a:spLocks noChangeShapeType="1"/>
                </p:cNvSpPr>
                <p:nvPr/>
              </p:nvSpPr>
              <p:spPr bwMode="auto">
                <a:xfrm flipV="1">
                  <a:off x="1488" y="1920"/>
                  <a:ext cx="0" cy="13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Line 7"/>
                <p:cNvSpPr>
                  <a:spLocks noChangeShapeType="1"/>
                </p:cNvSpPr>
                <p:nvPr/>
              </p:nvSpPr>
              <p:spPr bwMode="auto">
                <a:xfrm>
                  <a:off x="710" y="2544"/>
                  <a:ext cx="158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2" name="Text Box 8"/>
              <p:cNvSpPr txBox="1">
                <a:spLocks noChangeArrowheads="1"/>
              </p:cNvSpPr>
              <p:nvPr/>
            </p:nvSpPr>
            <p:spPr bwMode="auto">
              <a:xfrm>
                <a:off x="1312" y="239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" charset="0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charset="0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charset="0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charset="0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b="0" i="1">
                    <a:latin typeface="Times New Roman" pitchFamily="18" charset="0"/>
                    <a:ea typeface="宋体" charset="-122"/>
                  </a:rPr>
                  <a:t>0</a:t>
                </a:r>
              </a:p>
            </p:txBody>
          </p:sp>
        </p:grpSp>
        <p:grpSp>
          <p:nvGrpSpPr>
            <p:cNvPr id="14" name="Group 9"/>
            <p:cNvGrpSpPr>
              <a:grpSpLocks/>
            </p:cNvGrpSpPr>
            <p:nvPr/>
          </p:nvGrpSpPr>
          <p:grpSpPr bwMode="auto">
            <a:xfrm flipH="1" flipV="1">
              <a:off x="854" y="2534"/>
              <a:ext cx="452" cy="480"/>
              <a:chOff x="1488" y="2064"/>
              <a:chExt cx="452" cy="480"/>
            </a:xfrm>
          </p:grpSpPr>
          <p:sp>
            <p:nvSpPr>
              <p:cNvPr id="29" name="Line 10"/>
              <p:cNvSpPr>
                <a:spLocks noChangeShapeType="1"/>
              </p:cNvSpPr>
              <p:nvPr/>
            </p:nvSpPr>
            <p:spPr bwMode="auto">
              <a:xfrm flipV="1">
                <a:off x="1940" y="2064"/>
                <a:ext cx="0" cy="48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0" name="Line 11"/>
              <p:cNvSpPr>
                <a:spLocks noChangeShapeType="1"/>
              </p:cNvSpPr>
              <p:nvPr/>
            </p:nvSpPr>
            <p:spPr bwMode="auto">
              <a:xfrm flipH="1">
                <a:off x="1488" y="2112"/>
                <a:ext cx="452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" name="Group 12"/>
            <p:cNvGrpSpPr>
              <a:grpSpLocks/>
            </p:cNvGrpSpPr>
            <p:nvPr/>
          </p:nvGrpSpPr>
          <p:grpSpPr bwMode="auto">
            <a:xfrm>
              <a:off x="1306" y="2054"/>
              <a:ext cx="384" cy="480"/>
              <a:chOff x="1488" y="2064"/>
              <a:chExt cx="452" cy="480"/>
            </a:xfrm>
          </p:grpSpPr>
          <p:sp>
            <p:nvSpPr>
              <p:cNvPr id="27" name="Line 13"/>
              <p:cNvSpPr>
                <a:spLocks noChangeShapeType="1"/>
              </p:cNvSpPr>
              <p:nvPr/>
            </p:nvSpPr>
            <p:spPr bwMode="auto">
              <a:xfrm flipV="1">
                <a:off x="1940" y="2064"/>
                <a:ext cx="0" cy="48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8" name="Line 14"/>
              <p:cNvSpPr>
                <a:spLocks noChangeShapeType="1"/>
              </p:cNvSpPr>
              <p:nvPr/>
            </p:nvSpPr>
            <p:spPr bwMode="auto">
              <a:xfrm flipH="1">
                <a:off x="1488" y="2112"/>
                <a:ext cx="452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874" y="2102"/>
              <a:ext cx="816" cy="864"/>
            </a:xfrm>
            <a:custGeom>
              <a:avLst/>
              <a:gdLst>
                <a:gd name="T0" fmla="*/ 0 w 816"/>
                <a:gd name="T1" fmla="*/ 864 h 864"/>
                <a:gd name="T2" fmla="*/ 144 w 816"/>
                <a:gd name="T3" fmla="*/ 672 h 864"/>
                <a:gd name="T4" fmla="*/ 240 w 816"/>
                <a:gd name="T5" fmla="*/ 480 h 864"/>
                <a:gd name="T6" fmla="*/ 432 w 816"/>
                <a:gd name="T7" fmla="*/ 192 h 864"/>
                <a:gd name="T8" fmla="*/ 624 w 816"/>
                <a:gd name="T9" fmla="*/ 48 h 864"/>
                <a:gd name="T10" fmla="*/ 816 w 816"/>
                <a:gd name="T11" fmla="*/ 0 h 86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16"/>
                <a:gd name="T19" fmla="*/ 0 h 864"/>
                <a:gd name="T20" fmla="*/ 816 w 816"/>
                <a:gd name="T21" fmla="*/ 864 h 86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16" h="864">
                  <a:moveTo>
                    <a:pt x="0" y="864"/>
                  </a:moveTo>
                  <a:cubicBezTo>
                    <a:pt x="52" y="800"/>
                    <a:pt x="104" y="736"/>
                    <a:pt x="144" y="672"/>
                  </a:cubicBezTo>
                  <a:cubicBezTo>
                    <a:pt x="184" y="608"/>
                    <a:pt x="192" y="560"/>
                    <a:pt x="240" y="480"/>
                  </a:cubicBezTo>
                  <a:cubicBezTo>
                    <a:pt x="288" y="400"/>
                    <a:pt x="368" y="264"/>
                    <a:pt x="432" y="192"/>
                  </a:cubicBezTo>
                  <a:cubicBezTo>
                    <a:pt x="496" y="120"/>
                    <a:pt x="560" y="80"/>
                    <a:pt x="624" y="48"/>
                  </a:cubicBezTo>
                  <a:cubicBezTo>
                    <a:pt x="688" y="16"/>
                    <a:pt x="776" y="0"/>
                    <a:pt x="816" y="0"/>
                  </a:cubicBezTo>
                </a:path>
              </a:pathLst>
            </a:custGeom>
            <a:noFill/>
            <a:ln w="19050" cap="flat" cmpd="sng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1014" y="1921"/>
              <a:ext cx="28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/>
              <a:r>
                <a:rPr kumimoji="1" lang="en-US" altLang="zh-CN" b="0" i="1">
                  <a:latin typeface="Times New Roman" pitchFamily="18" charset="0"/>
                  <a:ea typeface="宋体" charset="-122"/>
                </a:rPr>
                <a:t>B</a:t>
              </a:r>
              <a:r>
                <a:rPr kumimoji="1" lang="en-US" altLang="zh-CN" b="0" i="1" baseline="-25000">
                  <a:latin typeface="Times New Roman" pitchFamily="18" charset="0"/>
                  <a:ea typeface="宋体" charset="-122"/>
                </a:rPr>
                <a:t>r</a:t>
              </a: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1306" y="2821"/>
              <a:ext cx="34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/>
              <a:r>
                <a:rPr kumimoji="1" lang="zh-CN" altLang="zh-CN" b="0" i="1">
                  <a:latin typeface="Times New Roman" pitchFamily="18" charset="0"/>
                  <a:ea typeface="宋体" charset="-122"/>
                </a:rPr>
                <a:t>-</a:t>
              </a:r>
              <a:r>
                <a:rPr kumimoji="1" lang="en-US" altLang="zh-CN" b="0" i="1">
                  <a:latin typeface="Times New Roman" pitchFamily="18" charset="0"/>
                  <a:ea typeface="宋体" charset="-122"/>
                </a:rPr>
                <a:t>B</a:t>
              </a:r>
              <a:r>
                <a:rPr kumimoji="1" lang="en-US" altLang="zh-CN" b="0" i="1" baseline="-25000">
                  <a:latin typeface="Times New Roman" pitchFamily="18" charset="0"/>
                  <a:ea typeface="宋体" charset="-122"/>
                </a:rPr>
                <a:t>r</a:t>
              </a: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614" y="2253"/>
              <a:ext cx="3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algn="ctr" eaLnBrk="1" hangingPunct="1"/>
              <a:r>
                <a:rPr kumimoji="1" lang="zh-CN" altLang="zh-CN" b="0" i="1">
                  <a:latin typeface="Times New Roman" pitchFamily="18" charset="0"/>
                  <a:ea typeface="宋体" charset="-122"/>
                </a:rPr>
                <a:t>-</a:t>
              </a:r>
              <a:r>
                <a:rPr kumimoji="1" lang="en-US" altLang="zh-CN" b="0" i="1">
                  <a:latin typeface="Times New Roman" pitchFamily="18" charset="0"/>
                  <a:ea typeface="宋体" charset="-122"/>
                </a:rPr>
                <a:t>H</a:t>
              </a:r>
              <a:r>
                <a:rPr kumimoji="1" lang="en-US" altLang="zh-CN" b="0" i="1" baseline="-25000">
                  <a:latin typeface="Times New Roman" pitchFamily="18" charset="0"/>
                  <a:ea typeface="宋体" charset="-122"/>
                </a:rPr>
                <a:t>c</a:t>
              </a: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1617" y="2473"/>
              <a:ext cx="3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algn="ctr" eaLnBrk="1" hangingPunct="1"/>
              <a:r>
                <a:rPr kumimoji="1" lang="en-US" altLang="zh-CN" b="0" i="1">
                  <a:latin typeface="Times New Roman" pitchFamily="18" charset="0"/>
                  <a:ea typeface="宋体" charset="-122"/>
                </a:rPr>
                <a:t>H</a:t>
              </a:r>
              <a:r>
                <a:rPr kumimoji="1" lang="en-US" altLang="zh-CN" b="0" i="1" baseline="-25000">
                  <a:latin typeface="Times New Roman" pitchFamily="18" charset="0"/>
                  <a:ea typeface="宋体" charset="-122"/>
                </a:rPr>
                <a:t>c</a:t>
              </a:r>
            </a:p>
          </p:txBody>
        </p:sp>
        <p:grpSp>
          <p:nvGrpSpPr>
            <p:cNvPr id="21" name="Group 20"/>
            <p:cNvGrpSpPr>
              <a:grpSpLocks/>
            </p:cNvGrpSpPr>
            <p:nvPr/>
          </p:nvGrpSpPr>
          <p:grpSpPr bwMode="auto">
            <a:xfrm>
              <a:off x="1091" y="1699"/>
              <a:ext cx="1229" cy="998"/>
              <a:chOff x="1313" y="1709"/>
              <a:chExt cx="1229" cy="998"/>
            </a:xfrm>
          </p:grpSpPr>
          <p:sp>
            <p:nvSpPr>
              <p:cNvPr id="25" name="Text Box 21"/>
              <p:cNvSpPr txBox="1">
                <a:spLocks noChangeArrowheads="1"/>
              </p:cNvSpPr>
              <p:nvPr/>
            </p:nvSpPr>
            <p:spPr bwMode="auto">
              <a:xfrm>
                <a:off x="1313" y="1709"/>
                <a:ext cx="253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" charset="0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charset="0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charset="0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charset="0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2800" b="0" i="1">
                    <a:latin typeface="Times New Roman" pitchFamily="18" charset="0"/>
                    <a:ea typeface="宋体" charset="-122"/>
                  </a:rPr>
                  <a:t>B</a:t>
                </a:r>
              </a:p>
            </p:txBody>
          </p:sp>
          <p:sp>
            <p:nvSpPr>
              <p:cNvPr id="26" name="Rectangle 22"/>
              <p:cNvSpPr>
                <a:spLocks noChangeArrowheads="1"/>
              </p:cNvSpPr>
              <p:nvPr/>
            </p:nvSpPr>
            <p:spPr bwMode="auto">
              <a:xfrm>
                <a:off x="2287" y="2419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eaLnBrk="1" hangingPunct="1"/>
                <a:r>
                  <a:rPr kumimoji="1" lang="en-US" altLang="zh-CN" b="0" i="1">
                    <a:latin typeface="Times New Roman" pitchFamily="18" charset="0"/>
                    <a:ea typeface="宋体" charset="-122"/>
                  </a:rPr>
                  <a:t>H</a:t>
                </a:r>
              </a:p>
            </p:txBody>
          </p:sp>
        </p:grpSp>
        <p:sp>
          <p:nvSpPr>
            <p:cNvPr id="22" name="Text Box 23"/>
            <p:cNvSpPr txBox="1">
              <a:spLocks noChangeArrowheads="1"/>
            </p:cNvSpPr>
            <p:nvPr/>
          </p:nvSpPr>
          <p:spPr bwMode="auto">
            <a:xfrm>
              <a:off x="970" y="3147"/>
              <a:ext cx="1005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zh-CN" altLang="en-US" sz="1800" b="0" dirty="0">
                  <a:latin typeface="Times New Roman" pitchFamily="18" charset="0"/>
                  <a:ea typeface="宋体" charset="-122"/>
                </a:rPr>
                <a:t>软磁材料</a:t>
              </a:r>
            </a:p>
          </p:txBody>
        </p:sp>
        <p:sp>
          <p:nvSpPr>
            <p:cNvPr id="23" name="Freeform 24"/>
            <p:cNvSpPr>
              <a:spLocks/>
            </p:cNvSpPr>
            <p:nvPr/>
          </p:nvSpPr>
          <p:spPr bwMode="auto">
            <a:xfrm flipH="1" flipV="1">
              <a:off x="874" y="2102"/>
              <a:ext cx="816" cy="864"/>
            </a:xfrm>
            <a:custGeom>
              <a:avLst/>
              <a:gdLst>
                <a:gd name="T0" fmla="*/ 0 w 816"/>
                <a:gd name="T1" fmla="*/ 864 h 864"/>
                <a:gd name="T2" fmla="*/ 144 w 816"/>
                <a:gd name="T3" fmla="*/ 672 h 864"/>
                <a:gd name="T4" fmla="*/ 240 w 816"/>
                <a:gd name="T5" fmla="*/ 480 h 864"/>
                <a:gd name="T6" fmla="*/ 432 w 816"/>
                <a:gd name="T7" fmla="*/ 192 h 864"/>
                <a:gd name="T8" fmla="*/ 624 w 816"/>
                <a:gd name="T9" fmla="*/ 48 h 864"/>
                <a:gd name="T10" fmla="*/ 816 w 816"/>
                <a:gd name="T11" fmla="*/ 0 h 86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16"/>
                <a:gd name="T19" fmla="*/ 0 h 864"/>
                <a:gd name="T20" fmla="*/ 816 w 816"/>
                <a:gd name="T21" fmla="*/ 864 h 86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16" h="864">
                  <a:moveTo>
                    <a:pt x="0" y="864"/>
                  </a:moveTo>
                  <a:cubicBezTo>
                    <a:pt x="52" y="800"/>
                    <a:pt x="104" y="736"/>
                    <a:pt x="144" y="672"/>
                  </a:cubicBezTo>
                  <a:cubicBezTo>
                    <a:pt x="184" y="608"/>
                    <a:pt x="192" y="560"/>
                    <a:pt x="240" y="480"/>
                  </a:cubicBezTo>
                  <a:cubicBezTo>
                    <a:pt x="288" y="400"/>
                    <a:pt x="368" y="264"/>
                    <a:pt x="432" y="192"/>
                  </a:cubicBezTo>
                  <a:cubicBezTo>
                    <a:pt x="496" y="120"/>
                    <a:pt x="560" y="80"/>
                    <a:pt x="624" y="48"/>
                  </a:cubicBezTo>
                  <a:cubicBezTo>
                    <a:pt x="688" y="16"/>
                    <a:pt x="776" y="0"/>
                    <a:pt x="816" y="0"/>
                  </a:cubicBezTo>
                </a:path>
              </a:pathLst>
            </a:custGeom>
            <a:noFill/>
            <a:ln w="19050" cap="flat" cmpd="sng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" name="Freeform 25"/>
            <p:cNvSpPr>
              <a:spLocks/>
            </p:cNvSpPr>
            <p:nvPr/>
          </p:nvSpPr>
          <p:spPr bwMode="auto">
            <a:xfrm>
              <a:off x="1210" y="2102"/>
              <a:ext cx="480" cy="576"/>
            </a:xfrm>
            <a:custGeom>
              <a:avLst/>
              <a:gdLst>
                <a:gd name="T0" fmla="*/ 0 w 480"/>
                <a:gd name="T1" fmla="*/ 576 h 576"/>
                <a:gd name="T2" fmla="*/ 96 w 480"/>
                <a:gd name="T3" fmla="*/ 432 h 576"/>
                <a:gd name="T4" fmla="*/ 192 w 480"/>
                <a:gd name="T5" fmla="*/ 240 h 576"/>
                <a:gd name="T6" fmla="*/ 480 w 480"/>
                <a:gd name="T7" fmla="*/ 0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0"/>
                <a:gd name="T13" fmla="*/ 0 h 576"/>
                <a:gd name="T14" fmla="*/ 480 w 480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0" h="576">
                  <a:moveTo>
                    <a:pt x="0" y="576"/>
                  </a:moveTo>
                  <a:cubicBezTo>
                    <a:pt x="32" y="532"/>
                    <a:pt x="64" y="488"/>
                    <a:pt x="96" y="432"/>
                  </a:cubicBezTo>
                  <a:cubicBezTo>
                    <a:pt x="128" y="376"/>
                    <a:pt x="128" y="312"/>
                    <a:pt x="192" y="240"/>
                  </a:cubicBezTo>
                  <a:cubicBezTo>
                    <a:pt x="256" y="168"/>
                    <a:pt x="368" y="84"/>
                    <a:pt x="480" y="0"/>
                  </a:cubicBezTo>
                </a:path>
              </a:pathLst>
            </a:custGeom>
            <a:noFill/>
            <a:ln w="19050" cap="flat" cmpd="sng">
              <a:solidFill>
                <a:srgbClr val="0000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35" name="Group 26"/>
          <p:cNvGrpSpPr>
            <a:grpSpLocks/>
          </p:cNvGrpSpPr>
          <p:nvPr/>
        </p:nvGrpSpPr>
        <p:grpSpPr bwMode="auto">
          <a:xfrm>
            <a:off x="4284445" y="4818275"/>
            <a:ext cx="1905000" cy="1944299"/>
            <a:chOff x="3384" y="1622"/>
            <a:chExt cx="1822" cy="1803"/>
          </a:xfrm>
        </p:grpSpPr>
        <p:grpSp>
          <p:nvGrpSpPr>
            <p:cNvPr id="36" name="Group 27"/>
            <p:cNvGrpSpPr>
              <a:grpSpLocks/>
            </p:cNvGrpSpPr>
            <p:nvPr/>
          </p:nvGrpSpPr>
          <p:grpSpPr bwMode="auto">
            <a:xfrm>
              <a:off x="3384" y="1843"/>
              <a:ext cx="1584" cy="1344"/>
              <a:chOff x="3384" y="1843"/>
              <a:chExt cx="1584" cy="1344"/>
            </a:xfrm>
          </p:grpSpPr>
          <p:grpSp>
            <p:nvGrpSpPr>
              <p:cNvPr id="54" name="Group 28"/>
              <p:cNvGrpSpPr>
                <a:grpSpLocks/>
              </p:cNvGrpSpPr>
              <p:nvPr/>
            </p:nvGrpSpPr>
            <p:grpSpPr bwMode="auto">
              <a:xfrm>
                <a:off x="3384" y="1843"/>
                <a:ext cx="1584" cy="1344"/>
                <a:chOff x="710" y="1920"/>
                <a:chExt cx="1584" cy="1344"/>
              </a:xfrm>
            </p:grpSpPr>
            <p:sp>
              <p:nvSpPr>
                <p:cNvPr id="56" name="Line 29"/>
                <p:cNvSpPr>
                  <a:spLocks noChangeShapeType="1"/>
                </p:cNvSpPr>
                <p:nvPr/>
              </p:nvSpPr>
              <p:spPr bwMode="auto">
                <a:xfrm flipV="1">
                  <a:off x="1488" y="1920"/>
                  <a:ext cx="0" cy="13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Line 30"/>
                <p:cNvSpPr>
                  <a:spLocks noChangeShapeType="1"/>
                </p:cNvSpPr>
                <p:nvPr/>
              </p:nvSpPr>
              <p:spPr bwMode="auto">
                <a:xfrm>
                  <a:off x="710" y="2544"/>
                  <a:ext cx="158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55" name="Text Box 31"/>
              <p:cNvSpPr txBox="1">
                <a:spLocks noChangeArrowheads="1"/>
              </p:cNvSpPr>
              <p:nvPr/>
            </p:nvSpPr>
            <p:spPr bwMode="auto">
              <a:xfrm>
                <a:off x="3946" y="2400"/>
                <a:ext cx="244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" charset="0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charset="0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charset="0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charset="0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3200" b="0" i="1">
                    <a:latin typeface="Times New Roman" pitchFamily="18" charset="0"/>
                    <a:ea typeface="宋体" charset="-122"/>
                  </a:rPr>
                  <a:t>0</a:t>
                </a:r>
              </a:p>
            </p:txBody>
          </p:sp>
        </p:grpSp>
        <p:grpSp>
          <p:nvGrpSpPr>
            <p:cNvPr id="37" name="Group 32"/>
            <p:cNvGrpSpPr>
              <a:grpSpLocks/>
            </p:cNvGrpSpPr>
            <p:nvPr/>
          </p:nvGrpSpPr>
          <p:grpSpPr bwMode="auto">
            <a:xfrm>
              <a:off x="4152" y="1987"/>
              <a:ext cx="452" cy="480"/>
              <a:chOff x="1488" y="2064"/>
              <a:chExt cx="452" cy="480"/>
            </a:xfrm>
          </p:grpSpPr>
          <p:sp>
            <p:nvSpPr>
              <p:cNvPr id="52" name="Line 33"/>
              <p:cNvSpPr>
                <a:spLocks noChangeShapeType="1"/>
              </p:cNvSpPr>
              <p:nvPr/>
            </p:nvSpPr>
            <p:spPr bwMode="auto">
              <a:xfrm flipV="1">
                <a:off x="1940" y="2064"/>
                <a:ext cx="0" cy="48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3" name="Line 34"/>
              <p:cNvSpPr>
                <a:spLocks noChangeShapeType="1"/>
              </p:cNvSpPr>
              <p:nvPr/>
            </p:nvSpPr>
            <p:spPr bwMode="auto">
              <a:xfrm flipH="1">
                <a:off x="1488" y="2112"/>
                <a:ext cx="452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8" name="Group 35"/>
            <p:cNvGrpSpPr>
              <a:grpSpLocks/>
            </p:cNvGrpSpPr>
            <p:nvPr/>
          </p:nvGrpSpPr>
          <p:grpSpPr bwMode="auto">
            <a:xfrm flipH="1" flipV="1">
              <a:off x="3720" y="2467"/>
              <a:ext cx="452" cy="480"/>
              <a:chOff x="1488" y="2064"/>
              <a:chExt cx="452" cy="480"/>
            </a:xfrm>
          </p:grpSpPr>
          <p:sp>
            <p:nvSpPr>
              <p:cNvPr id="50" name="Line 36"/>
              <p:cNvSpPr>
                <a:spLocks noChangeShapeType="1"/>
              </p:cNvSpPr>
              <p:nvPr/>
            </p:nvSpPr>
            <p:spPr bwMode="auto">
              <a:xfrm flipV="1">
                <a:off x="1940" y="2064"/>
                <a:ext cx="0" cy="48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1" name="Line 37"/>
              <p:cNvSpPr>
                <a:spLocks noChangeShapeType="1"/>
              </p:cNvSpPr>
              <p:nvPr/>
            </p:nvSpPr>
            <p:spPr bwMode="auto">
              <a:xfrm flipH="1">
                <a:off x="1488" y="2112"/>
                <a:ext cx="452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4419" y="2438"/>
              <a:ext cx="3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algn="ctr" eaLnBrk="1" hangingPunct="1"/>
              <a:r>
                <a:rPr kumimoji="1" lang="en-US" altLang="zh-CN" b="0" i="1">
                  <a:latin typeface="Times New Roman" pitchFamily="18" charset="0"/>
                  <a:ea typeface="宋体" charset="-122"/>
                </a:rPr>
                <a:t>H</a:t>
              </a:r>
              <a:r>
                <a:rPr kumimoji="1" lang="en-US" altLang="zh-CN" b="0" i="1" baseline="-25000">
                  <a:latin typeface="Times New Roman" pitchFamily="18" charset="0"/>
                  <a:ea typeface="宋体" charset="-122"/>
                </a:rPr>
                <a:t>c</a:t>
              </a:r>
            </a:p>
          </p:txBody>
        </p:sp>
        <p:sp>
          <p:nvSpPr>
            <p:cNvPr id="40" name="Rectangle 39"/>
            <p:cNvSpPr>
              <a:spLocks noChangeArrowheads="1"/>
            </p:cNvSpPr>
            <p:nvPr/>
          </p:nvSpPr>
          <p:spPr bwMode="auto">
            <a:xfrm>
              <a:off x="3498" y="2246"/>
              <a:ext cx="3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algn="ctr" eaLnBrk="1" hangingPunct="1"/>
              <a:r>
                <a:rPr kumimoji="1" lang="zh-CN" altLang="zh-CN" b="0" i="1" dirty="0">
                  <a:latin typeface="Times New Roman" pitchFamily="18" charset="0"/>
                  <a:ea typeface="宋体" charset="-122"/>
                </a:rPr>
                <a:t>-</a:t>
              </a:r>
              <a:r>
                <a:rPr kumimoji="1" lang="en-US" altLang="zh-CN" b="0" i="1" dirty="0" err="1">
                  <a:latin typeface="Times New Roman" pitchFamily="18" charset="0"/>
                  <a:ea typeface="宋体" charset="-122"/>
                </a:rPr>
                <a:t>H</a:t>
              </a:r>
              <a:r>
                <a:rPr kumimoji="1" lang="en-US" altLang="zh-CN" b="0" i="1" baseline="-25000" dirty="0" err="1">
                  <a:latin typeface="Times New Roman" pitchFamily="18" charset="0"/>
                  <a:ea typeface="宋体" charset="-122"/>
                </a:rPr>
                <a:t>c</a:t>
              </a:r>
              <a:endParaRPr kumimoji="1" lang="en-US" altLang="zh-CN" b="0" i="1" baseline="-25000" dirty="0"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>
              <a:off x="4174" y="2678"/>
              <a:ext cx="34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algn="ctr" eaLnBrk="1" hangingPunct="1"/>
              <a:r>
                <a:rPr kumimoji="1" lang="zh-CN" altLang="zh-CN" b="0" i="1">
                  <a:latin typeface="Times New Roman" pitchFamily="18" charset="0"/>
                  <a:ea typeface="宋体" charset="-122"/>
                </a:rPr>
                <a:t>-</a:t>
              </a:r>
              <a:r>
                <a:rPr kumimoji="1" lang="en-US" altLang="zh-CN" b="0" i="1">
                  <a:latin typeface="Times New Roman" pitchFamily="18" charset="0"/>
                  <a:ea typeface="宋体" charset="-122"/>
                </a:rPr>
                <a:t>B</a:t>
              </a:r>
              <a:r>
                <a:rPr kumimoji="1" lang="en-US" altLang="zh-CN" b="0" i="1" baseline="-25000">
                  <a:latin typeface="Times New Roman" pitchFamily="18" charset="0"/>
                  <a:ea typeface="宋体" charset="-122"/>
                </a:rPr>
                <a:t>r</a:t>
              </a:r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>
              <a:off x="3895" y="1910"/>
              <a:ext cx="28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algn="ctr" eaLnBrk="1" hangingPunct="1"/>
              <a:r>
                <a:rPr kumimoji="1" lang="en-US" altLang="zh-CN" b="0" i="1">
                  <a:latin typeface="Times New Roman" pitchFamily="18" charset="0"/>
                  <a:ea typeface="宋体" charset="-122"/>
                </a:rPr>
                <a:t>B</a:t>
              </a:r>
              <a:r>
                <a:rPr kumimoji="1" lang="en-US" altLang="zh-CN" b="0" i="1" baseline="-25000">
                  <a:latin typeface="Times New Roman" pitchFamily="18" charset="0"/>
                  <a:ea typeface="宋体" charset="-122"/>
                </a:rPr>
                <a:t>r</a:t>
              </a:r>
            </a:p>
          </p:txBody>
        </p:sp>
        <p:grpSp>
          <p:nvGrpSpPr>
            <p:cNvPr id="43" name="Group 42"/>
            <p:cNvGrpSpPr>
              <a:grpSpLocks/>
            </p:cNvGrpSpPr>
            <p:nvPr/>
          </p:nvGrpSpPr>
          <p:grpSpPr bwMode="auto">
            <a:xfrm>
              <a:off x="4045" y="1622"/>
              <a:ext cx="1161" cy="960"/>
              <a:chOff x="4021" y="1747"/>
              <a:chExt cx="1161" cy="960"/>
            </a:xfrm>
          </p:grpSpPr>
          <p:sp>
            <p:nvSpPr>
              <p:cNvPr id="48" name="Rectangle 43"/>
              <p:cNvSpPr>
                <a:spLocks noChangeArrowheads="1"/>
              </p:cNvSpPr>
              <p:nvPr/>
            </p:nvSpPr>
            <p:spPr bwMode="auto">
              <a:xfrm>
                <a:off x="4021" y="1747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eaLnBrk="1" hangingPunct="1"/>
                <a:r>
                  <a:rPr kumimoji="1" lang="en-US" altLang="zh-CN" b="0" i="1">
                    <a:latin typeface="Times New Roman" pitchFamily="18" charset="0"/>
                    <a:ea typeface="宋体" charset="-122"/>
                  </a:rPr>
                  <a:t>B</a:t>
                </a:r>
              </a:p>
            </p:txBody>
          </p:sp>
          <p:sp>
            <p:nvSpPr>
              <p:cNvPr id="49" name="Rectangle 44"/>
              <p:cNvSpPr>
                <a:spLocks noChangeArrowheads="1"/>
              </p:cNvSpPr>
              <p:nvPr/>
            </p:nvSpPr>
            <p:spPr bwMode="auto">
              <a:xfrm>
                <a:off x="4927" y="2419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eaLnBrk="1" hangingPunct="1"/>
                <a:r>
                  <a:rPr kumimoji="1" lang="en-US" altLang="zh-CN" b="0" i="1">
                    <a:latin typeface="Times New Roman" pitchFamily="18" charset="0"/>
                    <a:ea typeface="宋体" charset="-122"/>
                  </a:rPr>
                  <a:t>H</a:t>
                </a:r>
              </a:p>
            </p:txBody>
          </p:sp>
        </p:grpSp>
        <p:sp>
          <p:nvSpPr>
            <p:cNvPr id="44" name="Text Box 45"/>
            <p:cNvSpPr txBox="1">
              <a:spLocks noChangeArrowheads="1"/>
            </p:cNvSpPr>
            <p:nvPr/>
          </p:nvSpPr>
          <p:spPr bwMode="auto">
            <a:xfrm>
              <a:off x="3888" y="3083"/>
              <a:ext cx="1060" cy="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zh-CN" altLang="en-US" sz="1800" b="0" dirty="0">
                  <a:latin typeface="Times New Roman" pitchFamily="18" charset="0"/>
                  <a:ea typeface="宋体" charset="-122"/>
                </a:rPr>
                <a:t>硬磁材料</a:t>
              </a:r>
            </a:p>
          </p:txBody>
        </p:sp>
        <p:sp>
          <p:nvSpPr>
            <p:cNvPr id="45" name="Freeform 46"/>
            <p:cNvSpPr>
              <a:spLocks/>
            </p:cNvSpPr>
            <p:nvPr/>
          </p:nvSpPr>
          <p:spPr bwMode="auto">
            <a:xfrm>
              <a:off x="3720" y="2035"/>
              <a:ext cx="864" cy="880"/>
            </a:xfrm>
            <a:custGeom>
              <a:avLst/>
              <a:gdLst>
                <a:gd name="T0" fmla="*/ 0 w 864"/>
                <a:gd name="T1" fmla="*/ 864 h 880"/>
                <a:gd name="T2" fmla="*/ 96 w 864"/>
                <a:gd name="T3" fmla="*/ 768 h 880"/>
                <a:gd name="T4" fmla="*/ 240 w 864"/>
                <a:gd name="T5" fmla="*/ 192 h 880"/>
                <a:gd name="T6" fmla="*/ 480 w 864"/>
                <a:gd name="T7" fmla="*/ 48 h 880"/>
                <a:gd name="T8" fmla="*/ 864 w 864"/>
                <a:gd name="T9" fmla="*/ 0 h 8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4"/>
                <a:gd name="T16" fmla="*/ 0 h 880"/>
                <a:gd name="T17" fmla="*/ 864 w 864"/>
                <a:gd name="T18" fmla="*/ 880 h 88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4" h="880">
                  <a:moveTo>
                    <a:pt x="0" y="864"/>
                  </a:moveTo>
                  <a:cubicBezTo>
                    <a:pt x="28" y="872"/>
                    <a:pt x="56" y="880"/>
                    <a:pt x="96" y="768"/>
                  </a:cubicBezTo>
                  <a:cubicBezTo>
                    <a:pt x="136" y="656"/>
                    <a:pt x="176" y="312"/>
                    <a:pt x="240" y="192"/>
                  </a:cubicBezTo>
                  <a:cubicBezTo>
                    <a:pt x="304" y="72"/>
                    <a:pt x="376" y="80"/>
                    <a:pt x="480" y="48"/>
                  </a:cubicBezTo>
                  <a:cubicBezTo>
                    <a:pt x="584" y="16"/>
                    <a:pt x="724" y="8"/>
                    <a:pt x="864" y="0"/>
                  </a:cubicBezTo>
                </a:path>
              </a:pathLst>
            </a:custGeom>
            <a:noFill/>
            <a:ln w="19050" cap="flat" cmpd="sng">
              <a:solidFill>
                <a:srgbClr val="CC009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Freeform 47"/>
            <p:cNvSpPr>
              <a:spLocks/>
            </p:cNvSpPr>
            <p:nvPr/>
          </p:nvSpPr>
          <p:spPr bwMode="auto">
            <a:xfrm flipH="1" flipV="1">
              <a:off x="3720" y="2035"/>
              <a:ext cx="864" cy="880"/>
            </a:xfrm>
            <a:custGeom>
              <a:avLst/>
              <a:gdLst>
                <a:gd name="T0" fmla="*/ 0 w 864"/>
                <a:gd name="T1" fmla="*/ 864 h 880"/>
                <a:gd name="T2" fmla="*/ 96 w 864"/>
                <a:gd name="T3" fmla="*/ 768 h 880"/>
                <a:gd name="T4" fmla="*/ 240 w 864"/>
                <a:gd name="T5" fmla="*/ 192 h 880"/>
                <a:gd name="T6" fmla="*/ 480 w 864"/>
                <a:gd name="T7" fmla="*/ 48 h 880"/>
                <a:gd name="T8" fmla="*/ 864 w 864"/>
                <a:gd name="T9" fmla="*/ 0 h 8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4"/>
                <a:gd name="T16" fmla="*/ 0 h 880"/>
                <a:gd name="T17" fmla="*/ 864 w 864"/>
                <a:gd name="T18" fmla="*/ 880 h 88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4" h="880">
                  <a:moveTo>
                    <a:pt x="0" y="864"/>
                  </a:moveTo>
                  <a:cubicBezTo>
                    <a:pt x="28" y="872"/>
                    <a:pt x="56" y="880"/>
                    <a:pt x="96" y="768"/>
                  </a:cubicBezTo>
                  <a:cubicBezTo>
                    <a:pt x="136" y="656"/>
                    <a:pt x="176" y="312"/>
                    <a:pt x="240" y="192"/>
                  </a:cubicBezTo>
                  <a:cubicBezTo>
                    <a:pt x="304" y="72"/>
                    <a:pt x="376" y="80"/>
                    <a:pt x="480" y="48"/>
                  </a:cubicBezTo>
                  <a:cubicBezTo>
                    <a:pt x="584" y="16"/>
                    <a:pt x="724" y="8"/>
                    <a:pt x="864" y="0"/>
                  </a:cubicBezTo>
                </a:path>
              </a:pathLst>
            </a:custGeom>
            <a:noFill/>
            <a:ln w="19050" cap="flat" cmpd="sng">
              <a:solidFill>
                <a:srgbClr val="CC009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7" name="Freeform 48"/>
            <p:cNvSpPr>
              <a:spLocks/>
            </p:cNvSpPr>
            <p:nvPr/>
          </p:nvSpPr>
          <p:spPr bwMode="auto">
            <a:xfrm>
              <a:off x="4104" y="2035"/>
              <a:ext cx="480" cy="528"/>
            </a:xfrm>
            <a:custGeom>
              <a:avLst/>
              <a:gdLst>
                <a:gd name="T0" fmla="*/ 0 w 480"/>
                <a:gd name="T1" fmla="*/ 528 h 528"/>
                <a:gd name="T2" fmla="*/ 48 w 480"/>
                <a:gd name="T3" fmla="*/ 432 h 528"/>
                <a:gd name="T4" fmla="*/ 192 w 480"/>
                <a:gd name="T5" fmla="*/ 192 h 528"/>
                <a:gd name="T6" fmla="*/ 480 w 480"/>
                <a:gd name="T7" fmla="*/ 0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0"/>
                <a:gd name="T13" fmla="*/ 0 h 528"/>
                <a:gd name="T14" fmla="*/ 480 w 480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0" h="528">
                  <a:moveTo>
                    <a:pt x="0" y="528"/>
                  </a:moveTo>
                  <a:cubicBezTo>
                    <a:pt x="8" y="508"/>
                    <a:pt x="16" y="488"/>
                    <a:pt x="48" y="432"/>
                  </a:cubicBezTo>
                  <a:cubicBezTo>
                    <a:pt x="80" y="376"/>
                    <a:pt x="120" y="264"/>
                    <a:pt x="192" y="192"/>
                  </a:cubicBezTo>
                  <a:cubicBezTo>
                    <a:pt x="264" y="120"/>
                    <a:pt x="372" y="60"/>
                    <a:pt x="480" y="0"/>
                  </a:cubicBezTo>
                </a:path>
              </a:pathLst>
            </a:custGeom>
            <a:noFill/>
            <a:ln w="19050" cap="flat" cmpd="sng">
              <a:solidFill>
                <a:srgbClr val="0000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193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/>
          </a:bodyPr>
          <a:lstStyle/>
          <a:p>
            <a:pPr algn="l"/>
            <a:r>
              <a:rPr lang="x-none" altLang="zh-CN" b="1" dirty="0" smtClean="0"/>
              <a:t>1.</a:t>
            </a:r>
            <a:r>
              <a:rPr lang="en-US" altLang="zh-CN" b="1" dirty="0" smtClean="0"/>
              <a:t>7</a:t>
            </a:r>
            <a:r>
              <a:rPr lang="x-none" altLang="zh-CN" b="1" dirty="0" smtClean="0"/>
              <a:t>.3 </a:t>
            </a:r>
            <a:r>
              <a:rPr lang="zh-CN" altLang="zh-CN" b="1" dirty="0" smtClean="0"/>
              <a:t>磁性材料</a:t>
            </a:r>
            <a:endParaRPr lang="zh-CN" alt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99778" y="1124744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dirty="0" smtClean="0"/>
              <a:t>铁</a:t>
            </a:r>
            <a:r>
              <a:rPr lang="zh-CN" altLang="zh-CN" sz="2400" b="1" dirty="0"/>
              <a:t>芯</a:t>
            </a:r>
            <a:r>
              <a:rPr lang="zh-CN" altLang="zh-CN" sz="2400" b="1" dirty="0" smtClean="0"/>
              <a:t>损耗</a:t>
            </a:r>
            <a:r>
              <a:rPr lang="en-US" altLang="zh-CN" sz="2400" b="1" dirty="0" err="1" smtClean="0"/>
              <a:t>P</a:t>
            </a:r>
            <a:r>
              <a:rPr lang="en-US" altLang="zh-CN" sz="2400" b="1" baseline="-25000" dirty="0" err="1"/>
              <a:t>Fe</a:t>
            </a:r>
            <a:r>
              <a:rPr lang="en-US" altLang="zh-CN" sz="2400" b="1" dirty="0" smtClean="0"/>
              <a:t>=</a:t>
            </a:r>
            <a:r>
              <a:rPr lang="zh-CN" altLang="zh-CN" sz="2400" b="1" dirty="0" smtClean="0"/>
              <a:t>磁滞损耗</a:t>
            </a:r>
            <a:r>
              <a:rPr lang="en-US" altLang="zh-CN" sz="2400" b="1" dirty="0" err="1" smtClean="0"/>
              <a:t>P</a:t>
            </a:r>
            <a:r>
              <a:rPr lang="en-US" altLang="zh-CN" sz="2400" b="1" baseline="-25000" dirty="0" err="1"/>
              <a:t>h</a:t>
            </a:r>
            <a:r>
              <a:rPr lang="en-US" altLang="zh-CN" sz="2400" b="1" dirty="0" smtClean="0"/>
              <a:t>+</a:t>
            </a:r>
            <a:r>
              <a:rPr lang="zh-CN" altLang="zh-CN" sz="2400" b="1" dirty="0" smtClean="0"/>
              <a:t>涡流损耗</a:t>
            </a:r>
            <a:r>
              <a:rPr lang="en-US" altLang="zh-CN" sz="2400" b="1" dirty="0" smtClean="0"/>
              <a:t>P</a:t>
            </a:r>
            <a:r>
              <a:rPr lang="en-US" altLang="zh-CN" sz="2400" b="1" baseline="-25000" dirty="0" smtClean="0"/>
              <a:t>w</a:t>
            </a:r>
            <a:endParaRPr lang="en-US" altLang="zh-CN" sz="2400" b="1" baseline="-25000" dirty="0"/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78" y="1586409"/>
            <a:ext cx="7765187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03" y="2204864"/>
            <a:ext cx="4176464" cy="436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394" y="2924944"/>
            <a:ext cx="5753100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356992"/>
            <a:ext cx="381447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4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869" y="3933056"/>
            <a:ext cx="19050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AutoShape 10" descr="http://img5.imgtn.bdimg.com/it/u=4221333818,2902573813&amp;fm=26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9468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655" y="4342944"/>
            <a:ext cx="249555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9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20" y="4676319"/>
            <a:ext cx="2581275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70" name="Picture 1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462572"/>
            <a:ext cx="2300287" cy="237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691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铁氧体磁芯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dirty="0" smtClean="0"/>
          </a:p>
        </p:txBody>
      </p:sp>
      <p:pic>
        <p:nvPicPr>
          <p:cNvPr id="410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971925"/>
            <a:ext cx="343852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547165"/>
            <a:ext cx="3981450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7" descr="MN-ZN~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408622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849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1412776"/>
            <a:ext cx="714375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967630" y="476672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dirty="0" smtClean="0">
                <a:latin typeface="Times New Roman" pitchFamily="18" charset="0"/>
                <a:ea typeface="宋体" charset="-122"/>
              </a:rPr>
              <a:t>硬磁材料的磁滞回线</a:t>
            </a:r>
            <a:endParaRPr kumimoji="1" lang="zh-CN" altLang="en-US" sz="2400" dirty="0">
              <a:latin typeface="Times New Roman" pitchFamily="18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6213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2508291"/>
              </p:ext>
            </p:extLst>
          </p:nvPr>
        </p:nvGraphicFramePr>
        <p:xfrm>
          <a:off x="971598" y="620688"/>
          <a:ext cx="6984777" cy="20882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42702"/>
                <a:gridCol w="1150339"/>
                <a:gridCol w="1954277"/>
                <a:gridCol w="1837459"/>
              </a:tblGrid>
              <a:tr h="499262">
                <a:tc>
                  <a:txBody>
                    <a:bodyPr/>
                    <a:lstStyle/>
                    <a:p>
                      <a:pPr algn="ctr">
                        <a:spcBef>
                          <a:spcPts val="780"/>
                        </a:spcBef>
                        <a:spcAft>
                          <a:spcPts val="780"/>
                        </a:spcAft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780"/>
                        </a:spcBef>
                        <a:spcAft>
                          <a:spcPts val="780"/>
                        </a:spcAft>
                      </a:pPr>
                      <a:r>
                        <a:rPr lang="zh-CN" sz="1050" kern="100">
                          <a:effectLst/>
                        </a:rPr>
                        <a:t>剩磁</a:t>
                      </a:r>
                      <a:r>
                        <a:rPr lang="en-US" sz="1050" kern="100">
                          <a:effectLst/>
                        </a:rPr>
                        <a:t>Br/T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780"/>
                        </a:spcBef>
                        <a:spcAft>
                          <a:spcPts val="780"/>
                        </a:spcAft>
                      </a:pPr>
                      <a:r>
                        <a:rPr lang="zh-CN" sz="1050" kern="100">
                          <a:effectLst/>
                        </a:rPr>
                        <a:t>矫顽磁力</a:t>
                      </a:r>
                      <a:r>
                        <a:rPr lang="en-US" sz="1050" kern="100">
                          <a:effectLst/>
                        </a:rPr>
                        <a:t>Hc/(kA/m)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780"/>
                        </a:spcBef>
                        <a:spcAft>
                          <a:spcPts val="780"/>
                        </a:spcAft>
                      </a:pPr>
                      <a:r>
                        <a:rPr lang="zh-CN" sz="1050" kern="100">
                          <a:effectLst/>
                        </a:rPr>
                        <a:t>磁能积</a:t>
                      </a:r>
                      <a:r>
                        <a:rPr lang="en-US" sz="1050" kern="100">
                          <a:effectLst/>
                        </a:rPr>
                        <a:t>(BH)</a:t>
                      </a:r>
                      <a:r>
                        <a:rPr lang="en-US" sz="1050" kern="100" baseline="-25000">
                          <a:effectLst/>
                        </a:rPr>
                        <a:t>max</a:t>
                      </a:r>
                      <a:r>
                        <a:rPr lang="en-US" sz="1050" kern="100">
                          <a:effectLst/>
                        </a:rPr>
                        <a:t>/(kJ/m</a:t>
                      </a:r>
                      <a:r>
                        <a:rPr lang="en-US" sz="1050" kern="100" baseline="30000">
                          <a:effectLst/>
                        </a:rPr>
                        <a:t>3</a:t>
                      </a:r>
                      <a:r>
                        <a:rPr lang="en-US" sz="1050" kern="100">
                          <a:effectLst/>
                        </a:rPr>
                        <a:t>)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442383">
                <a:tc>
                  <a:txBody>
                    <a:bodyPr/>
                    <a:lstStyle/>
                    <a:p>
                      <a:pPr algn="ctr">
                        <a:spcBef>
                          <a:spcPts val="780"/>
                        </a:spcBef>
                        <a:spcAft>
                          <a:spcPts val="780"/>
                        </a:spcAft>
                      </a:pPr>
                      <a:r>
                        <a:rPr lang="zh-CN" sz="1050" kern="100">
                          <a:effectLst/>
                        </a:rPr>
                        <a:t>铝镍钴（</a:t>
                      </a:r>
                      <a:r>
                        <a:rPr lang="en-US" sz="1050" kern="100">
                          <a:effectLst/>
                        </a:rPr>
                        <a:t>LNG 60</a:t>
                      </a:r>
                      <a:r>
                        <a:rPr lang="zh-CN" sz="1050" kern="100">
                          <a:effectLst/>
                        </a:rPr>
                        <a:t>）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780"/>
                        </a:spcBef>
                        <a:spcAft>
                          <a:spcPts val="780"/>
                        </a:spcAft>
                      </a:pPr>
                      <a:r>
                        <a:rPr lang="en-US" sz="1050" kern="100">
                          <a:effectLst/>
                        </a:rPr>
                        <a:t>1.35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780"/>
                        </a:spcBef>
                        <a:spcAft>
                          <a:spcPts val="780"/>
                        </a:spcAft>
                      </a:pPr>
                      <a:r>
                        <a:rPr lang="en-US" sz="1050" kern="100" dirty="0">
                          <a:effectLst/>
                        </a:rPr>
                        <a:t>60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780"/>
                        </a:spcBef>
                        <a:spcAft>
                          <a:spcPts val="780"/>
                        </a:spcAft>
                      </a:pPr>
                      <a:r>
                        <a:rPr lang="en-US" sz="1050" kern="100">
                          <a:effectLst/>
                        </a:rPr>
                        <a:t>60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</a:tr>
              <a:tr h="385506">
                <a:tc>
                  <a:txBody>
                    <a:bodyPr/>
                    <a:lstStyle/>
                    <a:p>
                      <a:pPr algn="ctr">
                        <a:spcBef>
                          <a:spcPts val="780"/>
                        </a:spcBef>
                        <a:spcAft>
                          <a:spcPts val="780"/>
                        </a:spcAft>
                      </a:pPr>
                      <a:r>
                        <a:rPr lang="zh-CN" sz="1050" kern="100">
                          <a:effectLst/>
                        </a:rPr>
                        <a:t>铁氧体（</a:t>
                      </a:r>
                      <a:r>
                        <a:rPr lang="en-US" sz="1050" kern="100">
                          <a:effectLst/>
                        </a:rPr>
                        <a:t>Y35</a:t>
                      </a:r>
                      <a:r>
                        <a:rPr lang="zh-CN" sz="1050" kern="100">
                          <a:effectLst/>
                        </a:rPr>
                        <a:t>）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780"/>
                        </a:spcBef>
                        <a:spcAft>
                          <a:spcPts val="780"/>
                        </a:spcAft>
                      </a:pPr>
                      <a:r>
                        <a:rPr lang="en-US" sz="1050" kern="100" dirty="0">
                          <a:effectLst/>
                        </a:rPr>
                        <a:t>0.39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780"/>
                        </a:spcBef>
                        <a:spcAft>
                          <a:spcPts val="780"/>
                        </a:spcAft>
                      </a:pPr>
                      <a:r>
                        <a:rPr lang="en-US" sz="1050" kern="100">
                          <a:effectLst/>
                        </a:rPr>
                        <a:t>200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780"/>
                        </a:spcBef>
                        <a:spcAft>
                          <a:spcPts val="780"/>
                        </a:spcAft>
                      </a:pPr>
                      <a:r>
                        <a:rPr lang="en-US" sz="1050" kern="100">
                          <a:effectLst/>
                        </a:rPr>
                        <a:t>31.8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</a:tr>
              <a:tr h="378284">
                <a:tc>
                  <a:txBody>
                    <a:bodyPr/>
                    <a:lstStyle/>
                    <a:p>
                      <a:pPr algn="ctr">
                        <a:spcBef>
                          <a:spcPts val="780"/>
                        </a:spcBef>
                        <a:spcAft>
                          <a:spcPts val="780"/>
                        </a:spcAft>
                      </a:pPr>
                      <a:r>
                        <a:rPr lang="zh-CN" sz="1050" kern="100">
                          <a:effectLst/>
                        </a:rPr>
                        <a:t>稀土钴（</a:t>
                      </a:r>
                      <a:r>
                        <a:rPr lang="en-US" sz="1050" kern="100">
                          <a:effectLst/>
                        </a:rPr>
                        <a:t>XG5-184</a:t>
                      </a:r>
                      <a:r>
                        <a:rPr lang="zh-CN" sz="1050" kern="100">
                          <a:effectLst/>
                        </a:rPr>
                        <a:t>）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780"/>
                        </a:spcBef>
                        <a:spcAft>
                          <a:spcPts val="780"/>
                        </a:spcAft>
                      </a:pPr>
                      <a:r>
                        <a:rPr lang="en-US" sz="1050" kern="100">
                          <a:effectLst/>
                        </a:rPr>
                        <a:t>1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780"/>
                        </a:spcBef>
                        <a:spcAft>
                          <a:spcPts val="780"/>
                        </a:spcAft>
                      </a:pPr>
                      <a:r>
                        <a:rPr lang="en-US" sz="1050" kern="100">
                          <a:effectLst/>
                        </a:rPr>
                        <a:t>600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780"/>
                        </a:spcBef>
                        <a:spcAft>
                          <a:spcPts val="780"/>
                        </a:spcAft>
                      </a:pPr>
                      <a:r>
                        <a:rPr lang="en-US" sz="1050" kern="100" dirty="0">
                          <a:effectLst/>
                        </a:rPr>
                        <a:t>172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</a:tr>
              <a:tr h="382798">
                <a:tc>
                  <a:txBody>
                    <a:bodyPr/>
                    <a:lstStyle/>
                    <a:p>
                      <a:pPr algn="ctr">
                        <a:spcBef>
                          <a:spcPts val="780"/>
                        </a:spcBef>
                        <a:spcAft>
                          <a:spcPts val="780"/>
                        </a:spcAft>
                      </a:pPr>
                      <a:r>
                        <a:rPr lang="zh-CN" sz="1050" kern="100">
                          <a:effectLst/>
                        </a:rPr>
                        <a:t>钕铁硼（</a:t>
                      </a:r>
                      <a:r>
                        <a:rPr lang="en-US" sz="1050" kern="100">
                          <a:effectLst/>
                        </a:rPr>
                        <a:t>NdFeB-350/110</a:t>
                      </a:r>
                      <a:r>
                        <a:rPr lang="zh-CN" sz="1050" kern="100">
                          <a:effectLst/>
                        </a:rPr>
                        <a:t>）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780"/>
                        </a:spcBef>
                        <a:spcAft>
                          <a:spcPts val="780"/>
                        </a:spcAft>
                      </a:pPr>
                      <a:r>
                        <a:rPr lang="en-US" sz="1050" kern="100">
                          <a:effectLst/>
                        </a:rPr>
                        <a:t>1.33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780"/>
                        </a:spcBef>
                        <a:spcAft>
                          <a:spcPts val="780"/>
                        </a:spcAft>
                      </a:pPr>
                      <a:r>
                        <a:rPr lang="en-US" sz="1050" kern="100" dirty="0">
                          <a:effectLst/>
                        </a:rPr>
                        <a:t>1100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780"/>
                        </a:spcBef>
                        <a:spcAft>
                          <a:spcPts val="780"/>
                        </a:spcAft>
                      </a:pPr>
                      <a:r>
                        <a:rPr lang="en-US" sz="1050" kern="100" dirty="0">
                          <a:effectLst/>
                        </a:rPr>
                        <a:t>350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691680" y="149631"/>
            <a:ext cx="547260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06388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  <a:cs typeface="Times New Roman" pitchFamily="18" charset="0"/>
              </a:rPr>
              <a:t>表</a:t>
            </a: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  <a:cs typeface="Times New Roman" pitchFamily="18" charset="0"/>
              </a:rPr>
              <a:t>1-1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  <a:cs typeface="Times New Roman" pitchFamily="18" charset="0"/>
              </a:rPr>
              <a:t>常用永磁材料的磁性能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962078"/>
            <a:ext cx="3090079" cy="3467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735503"/>
            <a:ext cx="3100243" cy="3920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937358"/>
            <a:ext cx="1357313" cy="182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223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93" y="3665400"/>
            <a:ext cx="3347449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305" y="5212505"/>
            <a:ext cx="1850690" cy="574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322" y="6073673"/>
            <a:ext cx="1944216" cy="294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076" y="5382332"/>
            <a:ext cx="2785283" cy="25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78" y="6093296"/>
            <a:ext cx="3168352" cy="255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67" y="3088077"/>
            <a:ext cx="1761395" cy="396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460937" y="34295"/>
            <a:ext cx="8229600" cy="490066"/>
          </a:xfrm>
        </p:spPr>
        <p:txBody>
          <a:bodyPr>
            <a:normAutofit fontScale="90000"/>
          </a:bodyPr>
          <a:lstStyle/>
          <a:p>
            <a:pPr algn="l"/>
            <a:r>
              <a:rPr lang="x-none" altLang="zh-CN" b="1" dirty="0" smtClean="0"/>
              <a:t>1.</a:t>
            </a:r>
            <a:r>
              <a:rPr lang="en-US" altLang="zh-CN" b="1" dirty="0" smtClean="0"/>
              <a:t>7</a:t>
            </a:r>
            <a:r>
              <a:rPr lang="x-none" altLang="zh-CN" b="1" dirty="0" smtClean="0"/>
              <a:t>.2 </a:t>
            </a:r>
            <a:r>
              <a:rPr lang="zh-CN" altLang="zh-CN" b="1" dirty="0"/>
              <a:t>基本概念与</a:t>
            </a:r>
            <a:r>
              <a:rPr lang="zh-CN" altLang="zh-CN" b="1" dirty="0" smtClean="0"/>
              <a:t>定律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162" y="3007791"/>
            <a:ext cx="4143375" cy="181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22"/>
          <p:cNvSpPr>
            <a:spLocks noChangeArrowheads="1"/>
          </p:cNvSpPr>
          <p:nvPr/>
        </p:nvSpPr>
        <p:spPr bwMode="auto">
          <a:xfrm>
            <a:off x="777985" y="4365104"/>
            <a:ext cx="46085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kumimoji="1" lang="zh-CN" altLang="en-US" dirty="0">
                <a:latin typeface="楷体_GB2312" pitchFamily="49" charset="-122"/>
              </a:rPr>
              <a:t>磁感应强度的单位为</a:t>
            </a:r>
            <a:r>
              <a:rPr kumimoji="1" lang="en-US" altLang="zh-CN" dirty="0">
                <a:latin typeface="楷体_GB2312" pitchFamily="49" charset="-122"/>
              </a:rPr>
              <a:t>T</a:t>
            </a:r>
            <a:r>
              <a:rPr kumimoji="1" lang="zh-CN" altLang="en-US" dirty="0">
                <a:latin typeface="楷体_GB2312" pitchFamily="49" charset="-122"/>
              </a:rPr>
              <a:t>（</a:t>
            </a:r>
            <a:r>
              <a:rPr kumimoji="1" lang="zh-CN" altLang="en-US" dirty="0"/>
              <a:t>特斯拉</a:t>
            </a:r>
            <a:r>
              <a:rPr kumimoji="1" lang="zh-CN" altLang="en-US" dirty="0">
                <a:latin typeface="楷体_GB2312" pitchFamily="49" charset="-122"/>
              </a:rPr>
              <a:t>）</a:t>
            </a:r>
            <a:endParaRPr kumimoji="1" lang="ja-JP" altLang="en-US" dirty="0">
              <a:latin typeface="楷体_GB2312" pitchFamily="49" charset="-122"/>
            </a:endParaRPr>
          </a:p>
        </p:txBody>
      </p:sp>
      <p:grpSp>
        <p:nvGrpSpPr>
          <p:cNvPr id="18" name="Group 54"/>
          <p:cNvGrpSpPr>
            <a:grpSpLocks/>
          </p:cNvGrpSpPr>
          <p:nvPr/>
        </p:nvGrpSpPr>
        <p:grpSpPr bwMode="auto">
          <a:xfrm>
            <a:off x="817817" y="1156858"/>
            <a:ext cx="3706925" cy="1802550"/>
            <a:chOff x="343" y="2467"/>
            <a:chExt cx="2688" cy="1513"/>
          </a:xfrm>
        </p:grpSpPr>
        <p:sp>
          <p:nvSpPr>
            <p:cNvPr id="19" name="Text Box 55"/>
            <p:cNvSpPr txBox="1">
              <a:spLocks noChangeArrowheads="1"/>
            </p:cNvSpPr>
            <p:nvPr/>
          </p:nvSpPr>
          <p:spPr bwMode="auto">
            <a:xfrm>
              <a:off x="784" y="3696"/>
              <a:ext cx="1483" cy="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zh-CN" altLang="en-US" sz="1600" dirty="0" smtClean="0">
                  <a:latin typeface="楷体_GB2312" pitchFamily="49" charset="-122"/>
                </a:rPr>
                <a:t>螺线管</a:t>
              </a:r>
              <a:r>
                <a:rPr kumimoji="1" lang="zh-CN" altLang="en-US" sz="1600" dirty="0">
                  <a:latin typeface="楷体_GB2312" pitchFamily="49" charset="-122"/>
                </a:rPr>
                <a:t>电流的磁力线</a:t>
              </a:r>
            </a:p>
          </p:txBody>
        </p:sp>
        <p:grpSp>
          <p:nvGrpSpPr>
            <p:cNvPr id="20" name="Group 56"/>
            <p:cNvGrpSpPr>
              <a:grpSpLocks/>
            </p:cNvGrpSpPr>
            <p:nvPr/>
          </p:nvGrpSpPr>
          <p:grpSpPr bwMode="auto">
            <a:xfrm>
              <a:off x="740" y="2726"/>
              <a:ext cx="2001" cy="893"/>
              <a:chOff x="1069" y="1363"/>
              <a:chExt cx="2001" cy="893"/>
            </a:xfrm>
          </p:grpSpPr>
          <p:grpSp>
            <p:nvGrpSpPr>
              <p:cNvPr id="40" name="Group 57"/>
              <p:cNvGrpSpPr>
                <a:grpSpLocks/>
              </p:cNvGrpSpPr>
              <p:nvPr/>
            </p:nvGrpSpPr>
            <p:grpSpPr bwMode="auto">
              <a:xfrm>
                <a:off x="1069" y="1363"/>
                <a:ext cx="2001" cy="893"/>
                <a:chOff x="1069" y="1363"/>
                <a:chExt cx="2001" cy="893"/>
              </a:xfrm>
            </p:grpSpPr>
            <p:sp>
              <p:nvSpPr>
                <p:cNvPr id="43" name="Arc 58"/>
                <p:cNvSpPr>
                  <a:spLocks/>
                </p:cNvSpPr>
                <p:nvPr/>
              </p:nvSpPr>
              <p:spPr bwMode="auto">
                <a:xfrm rot="-6576565">
                  <a:off x="1454" y="1349"/>
                  <a:ext cx="498" cy="526"/>
                </a:xfrm>
                <a:custGeom>
                  <a:avLst/>
                  <a:gdLst>
                    <a:gd name="T0" fmla="*/ 0 w 18665"/>
                    <a:gd name="T1" fmla="*/ 0 h 19734"/>
                    <a:gd name="T2" fmla="*/ 0 w 18665"/>
                    <a:gd name="T3" fmla="*/ 0 h 19734"/>
                    <a:gd name="T4" fmla="*/ 0 w 18665"/>
                    <a:gd name="T5" fmla="*/ 0 h 19734"/>
                    <a:gd name="T6" fmla="*/ 0 60000 65536"/>
                    <a:gd name="T7" fmla="*/ 0 60000 65536"/>
                    <a:gd name="T8" fmla="*/ 0 60000 65536"/>
                    <a:gd name="T9" fmla="*/ 0 w 18665"/>
                    <a:gd name="T10" fmla="*/ 0 h 19734"/>
                    <a:gd name="T11" fmla="*/ 18665 w 18665"/>
                    <a:gd name="T12" fmla="*/ 19734 h 1973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8665" h="19734" fill="none" extrusionOk="0">
                      <a:moveTo>
                        <a:pt x="8782" y="-1"/>
                      </a:moveTo>
                      <a:cubicBezTo>
                        <a:pt x="12924" y="1843"/>
                        <a:pt x="16382" y="4944"/>
                        <a:pt x="18664" y="8862"/>
                      </a:cubicBezTo>
                    </a:path>
                    <a:path w="18665" h="19734" stroke="0" extrusionOk="0">
                      <a:moveTo>
                        <a:pt x="8782" y="-1"/>
                      </a:moveTo>
                      <a:cubicBezTo>
                        <a:pt x="12924" y="1843"/>
                        <a:pt x="16382" y="4944"/>
                        <a:pt x="18664" y="8862"/>
                      </a:cubicBezTo>
                      <a:lnTo>
                        <a:pt x="0" y="19734"/>
                      </a:lnTo>
                      <a:lnTo>
                        <a:pt x="8782" y="-1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8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" name="Arc 59"/>
                <p:cNvSpPr>
                  <a:spLocks/>
                </p:cNvSpPr>
                <p:nvPr/>
              </p:nvSpPr>
              <p:spPr bwMode="auto">
                <a:xfrm rot="-6576565">
                  <a:off x="1083" y="1349"/>
                  <a:ext cx="498" cy="526"/>
                </a:xfrm>
                <a:custGeom>
                  <a:avLst/>
                  <a:gdLst>
                    <a:gd name="T0" fmla="*/ 0 w 18665"/>
                    <a:gd name="T1" fmla="*/ 0 h 19734"/>
                    <a:gd name="T2" fmla="*/ 0 w 18665"/>
                    <a:gd name="T3" fmla="*/ 0 h 19734"/>
                    <a:gd name="T4" fmla="*/ 0 w 18665"/>
                    <a:gd name="T5" fmla="*/ 0 h 19734"/>
                    <a:gd name="T6" fmla="*/ 0 60000 65536"/>
                    <a:gd name="T7" fmla="*/ 0 60000 65536"/>
                    <a:gd name="T8" fmla="*/ 0 60000 65536"/>
                    <a:gd name="T9" fmla="*/ 0 w 18665"/>
                    <a:gd name="T10" fmla="*/ 0 h 19734"/>
                    <a:gd name="T11" fmla="*/ 18665 w 18665"/>
                    <a:gd name="T12" fmla="*/ 19734 h 1973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8665" h="19734" fill="none" extrusionOk="0">
                      <a:moveTo>
                        <a:pt x="8782" y="-1"/>
                      </a:moveTo>
                      <a:cubicBezTo>
                        <a:pt x="12924" y="1843"/>
                        <a:pt x="16382" y="4944"/>
                        <a:pt x="18664" y="8862"/>
                      </a:cubicBezTo>
                    </a:path>
                    <a:path w="18665" h="19734" stroke="0" extrusionOk="0">
                      <a:moveTo>
                        <a:pt x="8782" y="-1"/>
                      </a:moveTo>
                      <a:cubicBezTo>
                        <a:pt x="12924" y="1843"/>
                        <a:pt x="16382" y="4944"/>
                        <a:pt x="18664" y="8862"/>
                      </a:cubicBezTo>
                      <a:lnTo>
                        <a:pt x="0" y="19734"/>
                      </a:lnTo>
                      <a:lnTo>
                        <a:pt x="8782" y="-1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8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5" name="Arc 60"/>
                <p:cNvSpPr>
                  <a:spLocks/>
                </p:cNvSpPr>
                <p:nvPr/>
              </p:nvSpPr>
              <p:spPr bwMode="auto">
                <a:xfrm rot="-6576565">
                  <a:off x="2128" y="1349"/>
                  <a:ext cx="498" cy="526"/>
                </a:xfrm>
                <a:custGeom>
                  <a:avLst/>
                  <a:gdLst>
                    <a:gd name="T0" fmla="*/ 0 w 18665"/>
                    <a:gd name="T1" fmla="*/ 0 h 19734"/>
                    <a:gd name="T2" fmla="*/ 0 w 18665"/>
                    <a:gd name="T3" fmla="*/ 0 h 19734"/>
                    <a:gd name="T4" fmla="*/ 0 w 18665"/>
                    <a:gd name="T5" fmla="*/ 0 h 19734"/>
                    <a:gd name="T6" fmla="*/ 0 60000 65536"/>
                    <a:gd name="T7" fmla="*/ 0 60000 65536"/>
                    <a:gd name="T8" fmla="*/ 0 60000 65536"/>
                    <a:gd name="T9" fmla="*/ 0 w 18665"/>
                    <a:gd name="T10" fmla="*/ 0 h 19734"/>
                    <a:gd name="T11" fmla="*/ 18665 w 18665"/>
                    <a:gd name="T12" fmla="*/ 19734 h 1973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8665" h="19734" fill="none" extrusionOk="0">
                      <a:moveTo>
                        <a:pt x="8782" y="-1"/>
                      </a:moveTo>
                      <a:cubicBezTo>
                        <a:pt x="12924" y="1843"/>
                        <a:pt x="16382" y="4944"/>
                        <a:pt x="18664" y="8862"/>
                      </a:cubicBezTo>
                    </a:path>
                    <a:path w="18665" h="19734" stroke="0" extrusionOk="0">
                      <a:moveTo>
                        <a:pt x="8782" y="-1"/>
                      </a:moveTo>
                      <a:cubicBezTo>
                        <a:pt x="12924" y="1843"/>
                        <a:pt x="16382" y="4944"/>
                        <a:pt x="18664" y="8862"/>
                      </a:cubicBezTo>
                      <a:lnTo>
                        <a:pt x="0" y="19734"/>
                      </a:lnTo>
                      <a:lnTo>
                        <a:pt x="8782" y="-1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8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6" name="Arc 61"/>
                <p:cNvSpPr>
                  <a:spLocks/>
                </p:cNvSpPr>
                <p:nvPr/>
              </p:nvSpPr>
              <p:spPr bwMode="auto">
                <a:xfrm rot="-6576565">
                  <a:off x="2558" y="1349"/>
                  <a:ext cx="498" cy="526"/>
                </a:xfrm>
                <a:custGeom>
                  <a:avLst/>
                  <a:gdLst>
                    <a:gd name="T0" fmla="*/ 0 w 18665"/>
                    <a:gd name="T1" fmla="*/ 0 h 19734"/>
                    <a:gd name="T2" fmla="*/ 0 w 18665"/>
                    <a:gd name="T3" fmla="*/ 0 h 19734"/>
                    <a:gd name="T4" fmla="*/ 0 w 18665"/>
                    <a:gd name="T5" fmla="*/ 0 h 19734"/>
                    <a:gd name="T6" fmla="*/ 0 60000 65536"/>
                    <a:gd name="T7" fmla="*/ 0 60000 65536"/>
                    <a:gd name="T8" fmla="*/ 0 60000 65536"/>
                    <a:gd name="T9" fmla="*/ 0 w 18665"/>
                    <a:gd name="T10" fmla="*/ 0 h 19734"/>
                    <a:gd name="T11" fmla="*/ 18665 w 18665"/>
                    <a:gd name="T12" fmla="*/ 19734 h 1973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8665" h="19734" fill="none" extrusionOk="0">
                      <a:moveTo>
                        <a:pt x="8782" y="-1"/>
                      </a:moveTo>
                      <a:cubicBezTo>
                        <a:pt x="12924" y="1843"/>
                        <a:pt x="16382" y="4944"/>
                        <a:pt x="18664" y="8862"/>
                      </a:cubicBezTo>
                    </a:path>
                    <a:path w="18665" h="19734" stroke="0" extrusionOk="0">
                      <a:moveTo>
                        <a:pt x="8782" y="-1"/>
                      </a:moveTo>
                      <a:cubicBezTo>
                        <a:pt x="12924" y="1843"/>
                        <a:pt x="16382" y="4944"/>
                        <a:pt x="18664" y="8862"/>
                      </a:cubicBezTo>
                      <a:lnTo>
                        <a:pt x="0" y="19734"/>
                      </a:lnTo>
                      <a:lnTo>
                        <a:pt x="8782" y="-1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8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7" name="Arc 62"/>
                <p:cNvSpPr>
                  <a:spLocks/>
                </p:cNvSpPr>
                <p:nvPr/>
              </p:nvSpPr>
              <p:spPr bwMode="auto">
                <a:xfrm rot="-6576565">
                  <a:off x="1801" y="1349"/>
                  <a:ext cx="498" cy="526"/>
                </a:xfrm>
                <a:custGeom>
                  <a:avLst/>
                  <a:gdLst>
                    <a:gd name="T0" fmla="*/ 0 w 18665"/>
                    <a:gd name="T1" fmla="*/ 0 h 19734"/>
                    <a:gd name="T2" fmla="*/ 0 w 18665"/>
                    <a:gd name="T3" fmla="*/ 0 h 19734"/>
                    <a:gd name="T4" fmla="*/ 0 w 18665"/>
                    <a:gd name="T5" fmla="*/ 0 h 19734"/>
                    <a:gd name="T6" fmla="*/ 0 60000 65536"/>
                    <a:gd name="T7" fmla="*/ 0 60000 65536"/>
                    <a:gd name="T8" fmla="*/ 0 60000 65536"/>
                    <a:gd name="T9" fmla="*/ 0 w 18665"/>
                    <a:gd name="T10" fmla="*/ 0 h 19734"/>
                    <a:gd name="T11" fmla="*/ 18665 w 18665"/>
                    <a:gd name="T12" fmla="*/ 19734 h 1973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8665" h="19734" fill="none" extrusionOk="0">
                      <a:moveTo>
                        <a:pt x="8782" y="-1"/>
                      </a:moveTo>
                      <a:cubicBezTo>
                        <a:pt x="12924" y="1843"/>
                        <a:pt x="16382" y="4944"/>
                        <a:pt x="18664" y="8862"/>
                      </a:cubicBezTo>
                    </a:path>
                    <a:path w="18665" h="19734" stroke="0" extrusionOk="0">
                      <a:moveTo>
                        <a:pt x="8782" y="-1"/>
                      </a:moveTo>
                      <a:cubicBezTo>
                        <a:pt x="12924" y="1843"/>
                        <a:pt x="16382" y="4944"/>
                        <a:pt x="18664" y="8862"/>
                      </a:cubicBezTo>
                      <a:lnTo>
                        <a:pt x="0" y="19734"/>
                      </a:lnTo>
                      <a:lnTo>
                        <a:pt x="8782" y="-1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8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63"/>
                <p:cNvSpPr>
                  <a:spLocks/>
                </p:cNvSpPr>
                <p:nvPr/>
              </p:nvSpPr>
              <p:spPr bwMode="auto">
                <a:xfrm>
                  <a:off x="1210" y="1368"/>
                  <a:ext cx="78" cy="72"/>
                </a:xfrm>
                <a:custGeom>
                  <a:avLst/>
                  <a:gdLst>
                    <a:gd name="T0" fmla="*/ 0 w 78"/>
                    <a:gd name="T1" fmla="*/ 34 h 72"/>
                    <a:gd name="T2" fmla="*/ 67 w 78"/>
                    <a:gd name="T3" fmla="*/ 62 h 72"/>
                    <a:gd name="T4" fmla="*/ 57 w 78"/>
                    <a:gd name="T5" fmla="*/ 34 h 72"/>
                    <a:gd name="T6" fmla="*/ 76 w 78"/>
                    <a:gd name="T7" fmla="*/ 72 h 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8"/>
                    <a:gd name="T13" fmla="*/ 0 h 72"/>
                    <a:gd name="T14" fmla="*/ 78 w 78"/>
                    <a:gd name="T15" fmla="*/ 72 h 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8" h="72">
                      <a:moveTo>
                        <a:pt x="0" y="34"/>
                      </a:moveTo>
                      <a:cubicBezTo>
                        <a:pt x="33" y="0"/>
                        <a:pt x="67" y="8"/>
                        <a:pt x="67" y="62"/>
                      </a:cubicBezTo>
                      <a:cubicBezTo>
                        <a:pt x="67" y="72"/>
                        <a:pt x="47" y="34"/>
                        <a:pt x="57" y="34"/>
                      </a:cubicBezTo>
                      <a:cubicBezTo>
                        <a:pt x="78" y="34"/>
                        <a:pt x="76" y="60"/>
                        <a:pt x="76" y="72"/>
                      </a:cubicBezTo>
                    </a:path>
                  </a:pathLst>
                </a:custGeom>
                <a:noFill/>
                <a:ln w="19050">
                  <a:solidFill>
                    <a:srgbClr val="8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64"/>
                <p:cNvSpPr>
                  <a:spLocks/>
                </p:cNvSpPr>
                <p:nvPr/>
              </p:nvSpPr>
              <p:spPr bwMode="auto">
                <a:xfrm>
                  <a:off x="1373" y="1632"/>
                  <a:ext cx="111" cy="106"/>
                </a:xfrm>
                <a:custGeom>
                  <a:avLst/>
                  <a:gdLst>
                    <a:gd name="T0" fmla="*/ 0 w 111"/>
                    <a:gd name="T1" fmla="*/ 0 h 106"/>
                    <a:gd name="T2" fmla="*/ 19 w 111"/>
                    <a:gd name="T3" fmla="*/ 58 h 106"/>
                    <a:gd name="T4" fmla="*/ 77 w 111"/>
                    <a:gd name="T5" fmla="*/ 96 h 106"/>
                    <a:gd name="T6" fmla="*/ 105 w 111"/>
                    <a:gd name="T7" fmla="*/ 86 h 106"/>
                    <a:gd name="T8" fmla="*/ 86 w 111"/>
                    <a:gd name="T9" fmla="*/ 106 h 1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1"/>
                    <a:gd name="T16" fmla="*/ 0 h 106"/>
                    <a:gd name="T17" fmla="*/ 111 w 111"/>
                    <a:gd name="T18" fmla="*/ 106 h 1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1" h="106">
                      <a:moveTo>
                        <a:pt x="0" y="0"/>
                      </a:moveTo>
                      <a:cubicBezTo>
                        <a:pt x="6" y="19"/>
                        <a:pt x="13" y="39"/>
                        <a:pt x="19" y="58"/>
                      </a:cubicBezTo>
                      <a:cubicBezTo>
                        <a:pt x="26" y="80"/>
                        <a:pt x="77" y="96"/>
                        <a:pt x="77" y="96"/>
                      </a:cubicBezTo>
                      <a:cubicBezTo>
                        <a:pt x="86" y="93"/>
                        <a:pt x="98" y="79"/>
                        <a:pt x="105" y="86"/>
                      </a:cubicBezTo>
                      <a:cubicBezTo>
                        <a:pt x="111" y="93"/>
                        <a:pt x="86" y="106"/>
                        <a:pt x="86" y="106"/>
                      </a:cubicBezTo>
                    </a:path>
                  </a:pathLst>
                </a:custGeom>
                <a:noFill/>
                <a:ln w="19050">
                  <a:solidFill>
                    <a:srgbClr val="8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0" name="Freeform 65"/>
                <p:cNvSpPr>
                  <a:spLocks/>
                </p:cNvSpPr>
                <p:nvPr/>
              </p:nvSpPr>
              <p:spPr bwMode="auto">
                <a:xfrm>
                  <a:off x="1306" y="1498"/>
                  <a:ext cx="9" cy="38"/>
                </a:xfrm>
                <a:custGeom>
                  <a:avLst/>
                  <a:gdLst>
                    <a:gd name="T0" fmla="*/ 0 w 9"/>
                    <a:gd name="T1" fmla="*/ 0 h 38"/>
                    <a:gd name="T2" fmla="*/ 9 w 9"/>
                    <a:gd name="T3" fmla="*/ 38 h 38"/>
                    <a:gd name="T4" fmla="*/ 0 w 9"/>
                    <a:gd name="T5" fmla="*/ 0 h 38"/>
                    <a:gd name="T6" fmla="*/ 0 60000 65536"/>
                    <a:gd name="T7" fmla="*/ 0 60000 65536"/>
                    <a:gd name="T8" fmla="*/ 0 60000 65536"/>
                    <a:gd name="T9" fmla="*/ 0 w 9"/>
                    <a:gd name="T10" fmla="*/ 0 h 38"/>
                    <a:gd name="T11" fmla="*/ 9 w 9"/>
                    <a:gd name="T12" fmla="*/ 38 h 3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9" h="38">
                      <a:moveTo>
                        <a:pt x="0" y="0"/>
                      </a:moveTo>
                      <a:cubicBezTo>
                        <a:pt x="3" y="13"/>
                        <a:pt x="9" y="38"/>
                        <a:pt x="9" y="38"/>
                      </a:cubicBezTo>
                      <a:cubicBezTo>
                        <a:pt x="9" y="38"/>
                        <a:pt x="3" y="13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9050">
                  <a:solidFill>
                    <a:srgbClr val="8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1" name="Freeform 66"/>
                <p:cNvSpPr>
                  <a:spLocks/>
                </p:cNvSpPr>
                <p:nvPr/>
              </p:nvSpPr>
              <p:spPr bwMode="auto">
                <a:xfrm>
                  <a:off x="1325" y="1594"/>
                  <a:ext cx="19" cy="28"/>
                </a:xfrm>
                <a:custGeom>
                  <a:avLst/>
                  <a:gdLst>
                    <a:gd name="T0" fmla="*/ 0 w 19"/>
                    <a:gd name="T1" fmla="*/ 0 h 28"/>
                    <a:gd name="T2" fmla="*/ 19 w 19"/>
                    <a:gd name="T3" fmla="*/ 28 h 28"/>
                    <a:gd name="T4" fmla="*/ 0 w 19"/>
                    <a:gd name="T5" fmla="*/ 0 h 28"/>
                    <a:gd name="T6" fmla="*/ 0 60000 65536"/>
                    <a:gd name="T7" fmla="*/ 0 60000 65536"/>
                    <a:gd name="T8" fmla="*/ 0 60000 65536"/>
                    <a:gd name="T9" fmla="*/ 0 w 19"/>
                    <a:gd name="T10" fmla="*/ 0 h 28"/>
                    <a:gd name="T11" fmla="*/ 19 w 19"/>
                    <a:gd name="T12" fmla="*/ 28 h 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9" h="28">
                      <a:moveTo>
                        <a:pt x="0" y="0"/>
                      </a:moveTo>
                      <a:cubicBezTo>
                        <a:pt x="6" y="9"/>
                        <a:pt x="19" y="28"/>
                        <a:pt x="19" y="28"/>
                      </a:cubicBezTo>
                      <a:cubicBezTo>
                        <a:pt x="19" y="28"/>
                        <a:pt x="6" y="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9050">
                  <a:solidFill>
                    <a:srgbClr val="8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67"/>
                <p:cNvSpPr>
                  <a:spLocks/>
                </p:cNvSpPr>
                <p:nvPr/>
              </p:nvSpPr>
              <p:spPr bwMode="auto">
                <a:xfrm>
                  <a:off x="1584" y="1390"/>
                  <a:ext cx="58" cy="60"/>
                </a:xfrm>
                <a:custGeom>
                  <a:avLst/>
                  <a:gdLst>
                    <a:gd name="T0" fmla="*/ 0 w 58"/>
                    <a:gd name="T1" fmla="*/ 31 h 60"/>
                    <a:gd name="T2" fmla="*/ 58 w 58"/>
                    <a:gd name="T3" fmla="*/ 60 h 60"/>
                    <a:gd name="T4" fmla="*/ 0 60000 65536"/>
                    <a:gd name="T5" fmla="*/ 0 60000 65536"/>
                    <a:gd name="T6" fmla="*/ 0 w 58"/>
                    <a:gd name="T7" fmla="*/ 0 h 60"/>
                    <a:gd name="T8" fmla="*/ 58 w 58"/>
                    <a:gd name="T9" fmla="*/ 60 h 60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58" h="60">
                      <a:moveTo>
                        <a:pt x="0" y="31"/>
                      </a:moveTo>
                      <a:cubicBezTo>
                        <a:pt x="48" y="0"/>
                        <a:pt x="58" y="0"/>
                        <a:pt x="58" y="60"/>
                      </a:cubicBezTo>
                    </a:path>
                  </a:pathLst>
                </a:custGeom>
                <a:noFill/>
                <a:ln w="19050">
                  <a:solidFill>
                    <a:srgbClr val="8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68"/>
                <p:cNvSpPr>
                  <a:spLocks/>
                </p:cNvSpPr>
                <p:nvPr/>
              </p:nvSpPr>
              <p:spPr bwMode="auto">
                <a:xfrm>
                  <a:off x="1728" y="1642"/>
                  <a:ext cx="86" cy="105"/>
                </a:xfrm>
                <a:custGeom>
                  <a:avLst/>
                  <a:gdLst>
                    <a:gd name="T0" fmla="*/ 0 w 86"/>
                    <a:gd name="T1" fmla="*/ 0 h 105"/>
                    <a:gd name="T2" fmla="*/ 86 w 86"/>
                    <a:gd name="T3" fmla="*/ 105 h 105"/>
                    <a:gd name="T4" fmla="*/ 0 60000 65536"/>
                    <a:gd name="T5" fmla="*/ 0 60000 65536"/>
                    <a:gd name="T6" fmla="*/ 0 w 86"/>
                    <a:gd name="T7" fmla="*/ 0 h 105"/>
                    <a:gd name="T8" fmla="*/ 86 w 86"/>
                    <a:gd name="T9" fmla="*/ 105 h 105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86" h="105">
                      <a:moveTo>
                        <a:pt x="0" y="0"/>
                      </a:moveTo>
                      <a:cubicBezTo>
                        <a:pt x="13" y="48"/>
                        <a:pt x="28" y="105"/>
                        <a:pt x="86" y="105"/>
                      </a:cubicBezTo>
                    </a:path>
                  </a:pathLst>
                </a:custGeom>
                <a:noFill/>
                <a:ln w="19050">
                  <a:solidFill>
                    <a:srgbClr val="8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69"/>
                <p:cNvSpPr>
                  <a:spLocks/>
                </p:cNvSpPr>
                <p:nvPr/>
              </p:nvSpPr>
              <p:spPr bwMode="auto">
                <a:xfrm>
                  <a:off x="1680" y="1536"/>
                  <a:ext cx="19" cy="77"/>
                </a:xfrm>
                <a:custGeom>
                  <a:avLst/>
                  <a:gdLst>
                    <a:gd name="T0" fmla="*/ 0 w 19"/>
                    <a:gd name="T1" fmla="*/ 0 h 77"/>
                    <a:gd name="T2" fmla="*/ 19 w 19"/>
                    <a:gd name="T3" fmla="*/ 77 h 77"/>
                    <a:gd name="T4" fmla="*/ 0 60000 65536"/>
                    <a:gd name="T5" fmla="*/ 0 60000 65536"/>
                    <a:gd name="T6" fmla="*/ 0 w 19"/>
                    <a:gd name="T7" fmla="*/ 0 h 77"/>
                    <a:gd name="T8" fmla="*/ 19 w 19"/>
                    <a:gd name="T9" fmla="*/ 77 h 77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9" h="77">
                      <a:moveTo>
                        <a:pt x="0" y="0"/>
                      </a:moveTo>
                      <a:cubicBezTo>
                        <a:pt x="6" y="23"/>
                        <a:pt x="19" y="53"/>
                        <a:pt x="19" y="77"/>
                      </a:cubicBezTo>
                    </a:path>
                  </a:pathLst>
                </a:custGeom>
                <a:noFill/>
                <a:ln w="19050">
                  <a:solidFill>
                    <a:srgbClr val="8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70"/>
                <p:cNvSpPr>
                  <a:spLocks/>
                </p:cNvSpPr>
                <p:nvPr/>
              </p:nvSpPr>
              <p:spPr bwMode="auto">
                <a:xfrm>
                  <a:off x="1930" y="1411"/>
                  <a:ext cx="76" cy="87"/>
                </a:xfrm>
                <a:custGeom>
                  <a:avLst/>
                  <a:gdLst>
                    <a:gd name="T0" fmla="*/ 0 w 76"/>
                    <a:gd name="T1" fmla="*/ 0 h 87"/>
                    <a:gd name="T2" fmla="*/ 57 w 76"/>
                    <a:gd name="T3" fmla="*/ 58 h 87"/>
                    <a:gd name="T4" fmla="*/ 76 w 76"/>
                    <a:gd name="T5" fmla="*/ 87 h 87"/>
                    <a:gd name="T6" fmla="*/ 0 60000 65536"/>
                    <a:gd name="T7" fmla="*/ 0 60000 65536"/>
                    <a:gd name="T8" fmla="*/ 0 60000 65536"/>
                    <a:gd name="T9" fmla="*/ 0 w 76"/>
                    <a:gd name="T10" fmla="*/ 0 h 87"/>
                    <a:gd name="T11" fmla="*/ 76 w 76"/>
                    <a:gd name="T12" fmla="*/ 87 h 8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6" h="87">
                      <a:moveTo>
                        <a:pt x="0" y="0"/>
                      </a:moveTo>
                      <a:cubicBezTo>
                        <a:pt x="47" y="17"/>
                        <a:pt x="37" y="17"/>
                        <a:pt x="57" y="58"/>
                      </a:cubicBezTo>
                      <a:cubicBezTo>
                        <a:pt x="62" y="68"/>
                        <a:pt x="76" y="87"/>
                        <a:pt x="76" y="87"/>
                      </a:cubicBezTo>
                    </a:path>
                  </a:pathLst>
                </a:custGeom>
                <a:noFill/>
                <a:ln w="19050">
                  <a:solidFill>
                    <a:srgbClr val="8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6" name="Freeform 71"/>
                <p:cNvSpPr>
                  <a:spLocks/>
                </p:cNvSpPr>
                <p:nvPr/>
              </p:nvSpPr>
              <p:spPr bwMode="auto">
                <a:xfrm>
                  <a:off x="2035" y="1661"/>
                  <a:ext cx="77" cy="81"/>
                </a:xfrm>
                <a:custGeom>
                  <a:avLst/>
                  <a:gdLst>
                    <a:gd name="T0" fmla="*/ 0 w 77"/>
                    <a:gd name="T1" fmla="*/ 0 h 81"/>
                    <a:gd name="T2" fmla="*/ 58 w 77"/>
                    <a:gd name="T3" fmla="*/ 77 h 81"/>
                    <a:gd name="T4" fmla="*/ 77 w 77"/>
                    <a:gd name="T5" fmla="*/ 77 h 81"/>
                    <a:gd name="T6" fmla="*/ 0 60000 65536"/>
                    <a:gd name="T7" fmla="*/ 0 60000 65536"/>
                    <a:gd name="T8" fmla="*/ 0 60000 65536"/>
                    <a:gd name="T9" fmla="*/ 0 w 77"/>
                    <a:gd name="T10" fmla="*/ 0 h 81"/>
                    <a:gd name="T11" fmla="*/ 77 w 77"/>
                    <a:gd name="T12" fmla="*/ 81 h 8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7" h="81">
                      <a:moveTo>
                        <a:pt x="0" y="0"/>
                      </a:moveTo>
                      <a:cubicBezTo>
                        <a:pt x="9" y="13"/>
                        <a:pt x="47" y="69"/>
                        <a:pt x="58" y="77"/>
                      </a:cubicBezTo>
                      <a:cubicBezTo>
                        <a:pt x="63" y="81"/>
                        <a:pt x="71" y="77"/>
                        <a:pt x="77" y="77"/>
                      </a:cubicBezTo>
                    </a:path>
                  </a:pathLst>
                </a:custGeom>
                <a:noFill/>
                <a:ln w="19050">
                  <a:solidFill>
                    <a:srgbClr val="8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72"/>
                <p:cNvSpPr>
                  <a:spLocks/>
                </p:cNvSpPr>
                <p:nvPr/>
              </p:nvSpPr>
              <p:spPr bwMode="auto">
                <a:xfrm>
                  <a:off x="2006" y="1555"/>
                  <a:ext cx="21" cy="67"/>
                </a:xfrm>
                <a:custGeom>
                  <a:avLst/>
                  <a:gdLst>
                    <a:gd name="T0" fmla="*/ 0 w 21"/>
                    <a:gd name="T1" fmla="*/ 0 h 67"/>
                    <a:gd name="T2" fmla="*/ 20 w 21"/>
                    <a:gd name="T3" fmla="*/ 67 h 67"/>
                    <a:gd name="T4" fmla="*/ 0 60000 65536"/>
                    <a:gd name="T5" fmla="*/ 0 60000 65536"/>
                    <a:gd name="T6" fmla="*/ 0 w 21"/>
                    <a:gd name="T7" fmla="*/ 0 h 67"/>
                    <a:gd name="T8" fmla="*/ 21 w 21"/>
                    <a:gd name="T9" fmla="*/ 67 h 67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1" h="67">
                      <a:moveTo>
                        <a:pt x="0" y="0"/>
                      </a:moveTo>
                      <a:cubicBezTo>
                        <a:pt x="21" y="61"/>
                        <a:pt x="20" y="38"/>
                        <a:pt x="20" y="67"/>
                      </a:cubicBezTo>
                    </a:path>
                  </a:pathLst>
                </a:custGeom>
                <a:noFill/>
                <a:ln w="19050">
                  <a:solidFill>
                    <a:srgbClr val="8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8" name="Freeform 73"/>
                <p:cNvSpPr>
                  <a:spLocks/>
                </p:cNvSpPr>
                <p:nvPr/>
              </p:nvSpPr>
              <p:spPr bwMode="auto">
                <a:xfrm>
                  <a:off x="2266" y="1392"/>
                  <a:ext cx="96" cy="106"/>
                </a:xfrm>
                <a:custGeom>
                  <a:avLst/>
                  <a:gdLst>
                    <a:gd name="T0" fmla="*/ 0 w 96"/>
                    <a:gd name="T1" fmla="*/ 0 h 106"/>
                    <a:gd name="T2" fmla="*/ 67 w 96"/>
                    <a:gd name="T3" fmla="*/ 29 h 106"/>
                    <a:gd name="T4" fmla="*/ 96 w 96"/>
                    <a:gd name="T5" fmla="*/ 106 h 106"/>
                    <a:gd name="T6" fmla="*/ 0 60000 65536"/>
                    <a:gd name="T7" fmla="*/ 0 60000 65536"/>
                    <a:gd name="T8" fmla="*/ 0 60000 65536"/>
                    <a:gd name="T9" fmla="*/ 0 w 96"/>
                    <a:gd name="T10" fmla="*/ 0 h 106"/>
                    <a:gd name="T11" fmla="*/ 96 w 96"/>
                    <a:gd name="T12" fmla="*/ 106 h 10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96" h="106">
                      <a:moveTo>
                        <a:pt x="0" y="0"/>
                      </a:moveTo>
                      <a:cubicBezTo>
                        <a:pt x="18" y="5"/>
                        <a:pt x="54" y="10"/>
                        <a:pt x="67" y="29"/>
                      </a:cubicBezTo>
                      <a:cubicBezTo>
                        <a:pt x="84" y="54"/>
                        <a:pt x="73" y="83"/>
                        <a:pt x="96" y="106"/>
                      </a:cubicBezTo>
                    </a:path>
                  </a:pathLst>
                </a:custGeom>
                <a:noFill/>
                <a:ln w="19050">
                  <a:solidFill>
                    <a:srgbClr val="8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74"/>
                <p:cNvSpPr>
                  <a:spLocks/>
                </p:cNvSpPr>
                <p:nvPr/>
              </p:nvSpPr>
              <p:spPr bwMode="auto">
                <a:xfrm>
                  <a:off x="2438" y="1670"/>
                  <a:ext cx="125" cy="73"/>
                </a:xfrm>
                <a:custGeom>
                  <a:avLst/>
                  <a:gdLst>
                    <a:gd name="T0" fmla="*/ 0 w 125"/>
                    <a:gd name="T1" fmla="*/ 0 h 73"/>
                    <a:gd name="T2" fmla="*/ 58 w 125"/>
                    <a:gd name="T3" fmla="*/ 29 h 73"/>
                    <a:gd name="T4" fmla="*/ 106 w 125"/>
                    <a:gd name="T5" fmla="*/ 68 h 73"/>
                    <a:gd name="T6" fmla="*/ 125 w 125"/>
                    <a:gd name="T7" fmla="*/ 48 h 7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25"/>
                    <a:gd name="T13" fmla="*/ 0 h 73"/>
                    <a:gd name="T14" fmla="*/ 125 w 125"/>
                    <a:gd name="T15" fmla="*/ 73 h 7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25" h="73">
                      <a:moveTo>
                        <a:pt x="0" y="0"/>
                      </a:moveTo>
                      <a:cubicBezTo>
                        <a:pt x="22" y="8"/>
                        <a:pt x="40" y="11"/>
                        <a:pt x="58" y="29"/>
                      </a:cubicBezTo>
                      <a:cubicBezTo>
                        <a:pt x="102" y="73"/>
                        <a:pt x="49" y="48"/>
                        <a:pt x="106" y="68"/>
                      </a:cubicBezTo>
                      <a:cubicBezTo>
                        <a:pt x="112" y="61"/>
                        <a:pt x="125" y="48"/>
                        <a:pt x="125" y="48"/>
                      </a:cubicBezTo>
                    </a:path>
                  </a:pathLst>
                </a:custGeom>
                <a:noFill/>
                <a:ln w="19050">
                  <a:solidFill>
                    <a:srgbClr val="8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75"/>
                <p:cNvSpPr>
                  <a:spLocks/>
                </p:cNvSpPr>
                <p:nvPr/>
              </p:nvSpPr>
              <p:spPr bwMode="auto">
                <a:xfrm>
                  <a:off x="2381" y="1546"/>
                  <a:ext cx="38" cy="76"/>
                </a:xfrm>
                <a:custGeom>
                  <a:avLst/>
                  <a:gdLst>
                    <a:gd name="T0" fmla="*/ 0 w 38"/>
                    <a:gd name="T1" fmla="*/ 0 h 76"/>
                    <a:gd name="T2" fmla="*/ 38 w 38"/>
                    <a:gd name="T3" fmla="*/ 76 h 76"/>
                    <a:gd name="T4" fmla="*/ 0 60000 65536"/>
                    <a:gd name="T5" fmla="*/ 0 60000 65536"/>
                    <a:gd name="T6" fmla="*/ 0 w 38"/>
                    <a:gd name="T7" fmla="*/ 0 h 76"/>
                    <a:gd name="T8" fmla="*/ 38 w 38"/>
                    <a:gd name="T9" fmla="*/ 76 h 7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38" h="76">
                      <a:moveTo>
                        <a:pt x="0" y="0"/>
                      </a:moveTo>
                      <a:cubicBezTo>
                        <a:pt x="17" y="25"/>
                        <a:pt x="25" y="49"/>
                        <a:pt x="38" y="76"/>
                      </a:cubicBezTo>
                    </a:path>
                  </a:pathLst>
                </a:custGeom>
                <a:noFill/>
                <a:ln w="19050">
                  <a:solidFill>
                    <a:srgbClr val="8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76"/>
                <p:cNvSpPr>
                  <a:spLocks/>
                </p:cNvSpPr>
                <p:nvPr/>
              </p:nvSpPr>
              <p:spPr bwMode="auto">
                <a:xfrm>
                  <a:off x="2678" y="1386"/>
                  <a:ext cx="127" cy="127"/>
                </a:xfrm>
                <a:custGeom>
                  <a:avLst/>
                  <a:gdLst>
                    <a:gd name="T0" fmla="*/ 0 w 127"/>
                    <a:gd name="T1" fmla="*/ 35 h 127"/>
                    <a:gd name="T2" fmla="*/ 58 w 127"/>
                    <a:gd name="T3" fmla="*/ 6 h 127"/>
                    <a:gd name="T4" fmla="*/ 106 w 127"/>
                    <a:gd name="T5" fmla="*/ 92 h 127"/>
                    <a:gd name="T6" fmla="*/ 125 w 127"/>
                    <a:gd name="T7" fmla="*/ 121 h 12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27"/>
                    <a:gd name="T13" fmla="*/ 0 h 127"/>
                    <a:gd name="T14" fmla="*/ 127 w 127"/>
                    <a:gd name="T15" fmla="*/ 127 h 12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27" h="127">
                      <a:moveTo>
                        <a:pt x="0" y="35"/>
                      </a:moveTo>
                      <a:cubicBezTo>
                        <a:pt x="3" y="33"/>
                        <a:pt x="49" y="0"/>
                        <a:pt x="58" y="6"/>
                      </a:cubicBezTo>
                      <a:cubicBezTo>
                        <a:pt x="115" y="46"/>
                        <a:pt x="83" y="53"/>
                        <a:pt x="106" y="92"/>
                      </a:cubicBezTo>
                      <a:cubicBezTo>
                        <a:pt x="127" y="127"/>
                        <a:pt x="125" y="99"/>
                        <a:pt x="125" y="121"/>
                      </a:cubicBezTo>
                    </a:path>
                  </a:pathLst>
                </a:custGeom>
                <a:noFill/>
                <a:ln w="19050">
                  <a:solidFill>
                    <a:srgbClr val="8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2" name="Line 77"/>
                <p:cNvSpPr>
                  <a:spLocks noChangeShapeType="1"/>
                </p:cNvSpPr>
                <p:nvPr/>
              </p:nvSpPr>
              <p:spPr bwMode="auto">
                <a:xfrm>
                  <a:off x="1104" y="1728"/>
                  <a:ext cx="0" cy="528"/>
                </a:xfrm>
                <a:prstGeom prst="line">
                  <a:avLst/>
                </a:prstGeom>
                <a:noFill/>
                <a:ln w="19050">
                  <a:solidFill>
                    <a:srgbClr val="8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3" name="Line 78"/>
                <p:cNvSpPr>
                  <a:spLocks noChangeShapeType="1"/>
                </p:cNvSpPr>
                <p:nvPr/>
              </p:nvSpPr>
              <p:spPr bwMode="auto">
                <a:xfrm>
                  <a:off x="2784" y="1536"/>
                  <a:ext cx="0" cy="96"/>
                </a:xfrm>
                <a:prstGeom prst="line">
                  <a:avLst/>
                </a:prstGeom>
                <a:noFill/>
                <a:ln w="19050">
                  <a:solidFill>
                    <a:srgbClr val="8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4" name="Line 79"/>
                <p:cNvSpPr>
                  <a:spLocks noChangeShapeType="1"/>
                </p:cNvSpPr>
                <p:nvPr/>
              </p:nvSpPr>
              <p:spPr bwMode="auto">
                <a:xfrm>
                  <a:off x="2784" y="1728"/>
                  <a:ext cx="0" cy="96"/>
                </a:xfrm>
                <a:prstGeom prst="line">
                  <a:avLst/>
                </a:prstGeom>
                <a:noFill/>
                <a:ln w="19050">
                  <a:solidFill>
                    <a:srgbClr val="8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5" name="Line 80"/>
                <p:cNvSpPr>
                  <a:spLocks noChangeShapeType="1"/>
                </p:cNvSpPr>
                <p:nvPr/>
              </p:nvSpPr>
              <p:spPr bwMode="auto">
                <a:xfrm>
                  <a:off x="2784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rgbClr val="8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" name="Line 81"/>
                <p:cNvSpPr>
                  <a:spLocks noChangeShapeType="1"/>
                </p:cNvSpPr>
                <p:nvPr/>
              </p:nvSpPr>
              <p:spPr bwMode="auto">
                <a:xfrm>
                  <a:off x="2784" y="2112"/>
                  <a:ext cx="0" cy="96"/>
                </a:xfrm>
                <a:prstGeom prst="line">
                  <a:avLst/>
                </a:prstGeom>
                <a:noFill/>
                <a:ln w="19050">
                  <a:solidFill>
                    <a:srgbClr val="8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41" name="Line 82"/>
              <p:cNvSpPr>
                <a:spLocks noChangeShapeType="1"/>
              </p:cNvSpPr>
              <p:nvPr/>
            </p:nvSpPr>
            <p:spPr bwMode="auto">
              <a:xfrm flipV="1">
                <a:off x="1104" y="1968"/>
                <a:ext cx="0" cy="96"/>
              </a:xfrm>
              <a:prstGeom prst="line">
                <a:avLst/>
              </a:prstGeom>
              <a:noFill/>
              <a:ln w="19050">
                <a:solidFill>
                  <a:srgbClr val="8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2" name="Line 83"/>
              <p:cNvSpPr>
                <a:spLocks noChangeShapeType="1"/>
              </p:cNvSpPr>
              <p:nvPr/>
            </p:nvSpPr>
            <p:spPr bwMode="auto">
              <a:xfrm>
                <a:off x="2784" y="1920"/>
                <a:ext cx="0" cy="192"/>
              </a:xfrm>
              <a:prstGeom prst="line">
                <a:avLst/>
              </a:prstGeom>
              <a:noFill/>
              <a:ln w="19050">
                <a:solidFill>
                  <a:srgbClr val="8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1" name="Line 84"/>
            <p:cNvSpPr>
              <a:spLocks noChangeShapeType="1"/>
            </p:cNvSpPr>
            <p:nvPr/>
          </p:nvSpPr>
          <p:spPr bwMode="auto">
            <a:xfrm flipH="1">
              <a:off x="487" y="2947"/>
              <a:ext cx="2304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2" name="Group 85"/>
            <p:cNvGrpSpPr>
              <a:grpSpLocks/>
            </p:cNvGrpSpPr>
            <p:nvPr/>
          </p:nvGrpSpPr>
          <p:grpSpPr bwMode="auto">
            <a:xfrm>
              <a:off x="343" y="2467"/>
              <a:ext cx="2640" cy="432"/>
              <a:chOff x="672" y="960"/>
              <a:chExt cx="2640" cy="576"/>
            </a:xfrm>
          </p:grpSpPr>
          <p:sp>
            <p:nvSpPr>
              <p:cNvPr id="37" name="Oval 86"/>
              <p:cNvSpPr>
                <a:spLocks noChangeArrowheads="1"/>
              </p:cNvSpPr>
              <p:nvPr/>
            </p:nvSpPr>
            <p:spPr bwMode="auto">
              <a:xfrm>
                <a:off x="672" y="960"/>
                <a:ext cx="2640" cy="576"/>
              </a:xfrm>
              <a:prstGeom prst="ellips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zh-CN" altLang="en-US"/>
              </a:p>
            </p:txBody>
          </p:sp>
          <p:sp>
            <p:nvSpPr>
              <p:cNvPr id="38" name="Line 87"/>
              <p:cNvSpPr>
                <a:spLocks noChangeShapeType="1"/>
              </p:cNvSpPr>
              <p:nvPr/>
            </p:nvSpPr>
            <p:spPr bwMode="auto">
              <a:xfrm>
                <a:off x="1968" y="960"/>
                <a:ext cx="144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" name="Line 88"/>
              <p:cNvSpPr>
                <a:spLocks noChangeShapeType="1"/>
              </p:cNvSpPr>
              <p:nvPr/>
            </p:nvSpPr>
            <p:spPr bwMode="auto">
              <a:xfrm flipH="1">
                <a:off x="1920" y="1536"/>
                <a:ext cx="144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3" name="Group 89"/>
            <p:cNvGrpSpPr>
              <a:grpSpLocks/>
            </p:cNvGrpSpPr>
            <p:nvPr/>
          </p:nvGrpSpPr>
          <p:grpSpPr bwMode="auto">
            <a:xfrm>
              <a:off x="343" y="2995"/>
              <a:ext cx="2688" cy="432"/>
              <a:chOff x="672" y="1632"/>
              <a:chExt cx="2688" cy="576"/>
            </a:xfrm>
          </p:grpSpPr>
          <p:sp>
            <p:nvSpPr>
              <p:cNvPr id="34" name="Oval 90"/>
              <p:cNvSpPr>
                <a:spLocks noChangeArrowheads="1"/>
              </p:cNvSpPr>
              <p:nvPr/>
            </p:nvSpPr>
            <p:spPr bwMode="auto">
              <a:xfrm>
                <a:off x="672" y="1632"/>
                <a:ext cx="2688" cy="576"/>
              </a:xfrm>
              <a:prstGeom prst="ellips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zh-CN" altLang="en-US"/>
              </a:p>
            </p:txBody>
          </p:sp>
          <p:sp>
            <p:nvSpPr>
              <p:cNvPr id="35" name="Line 91"/>
              <p:cNvSpPr>
                <a:spLocks noChangeShapeType="1"/>
              </p:cNvSpPr>
              <p:nvPr/>
            </p:nvSpPr>
            <p:spPr bwMode="auto">
              <a:xfrm flipH="1">
                <a:off x="1872" y="1632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" name="Line 92"/>
              <p:cNvSpPr>
                <a:spLocks noChangeShapeType="1"/>
              </p:cNvSpPr>
              <p:nvPr/>
            </p:nvSpPr>
            <p:spPr bwMode="auto">
              <a:xfrm>
                <a:off x="1920" y="2208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4" name="Group 93"/>
            <p:cNvGrpSpPr>
              <a:grpSpLocks/>
            </p:cNvGrpSpPr>
            <p:nvPr/>
          </p:nvGrpSpPr>
          <p:grpSpPr bwMode="auto">
            <a:xfrm>
              <a:off x="727" y="2611"/>
              <a:ext cx="1824" cy="240"/>
              <a:chOff x="1056" y="1152"/>
              <a:chExt cx="1824" cy="336"/>
            </a:xfrm>
          </p:grpSpPr>
          <p:sp>
            <p:nvSpPr>
              <p:cNvPr id="31" name="Oval 94"/>
              <p:cNvSpPr>
                <a:spLocks noChangeArrowheads="1"/>
              </p:cNvSpPr>
              <p:nvPr/>
            </p:nvSpPr>
            <p:spPr bwMode="auto">
              <a:xfrm>
                <a:off x="1056" y="1152"/>
                <a:ext cx="1824" cy="336"/>
              </a:xfrm>
              <a:prstGeom prst="ellips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zh-CN" altLang="en-US"/>
              </a:p>
            </p:txBody>
          </p:sp>
          <p:sp>
            <p:nvSpPr>
              <p:cNvPr id="32" name="Line 95"/>
              <p:cNvSpPr>
                <a:spLocks noChangeShapeType="1"/>
              </p:cNvSpPr>
              <p:nvPr/>
            </p:nvSpPr>
            <p:spPr bwMode="auto">
              <a:xfrm>
                <a:off x="1824" y="1152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" name="Line 96"/>
              <p:cNvSpPr>
                <a:spLocks noChangeShapeType="1"/>
              </p:cNvSpPr>
              <p:nvPr/>
            </p:nvSpPr>
            <p:spPr bwMode="auto">
              <a:xfrm flipH="1">
                <a:off x="1968" y="1488"/>
                <a:ext cx="144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5" name="Group 97"/>
            <p:cNvGrpSpPr>
              <a:grpSpLocks/>
            </p:cNvGrpSpPr>
            <p:nvPr/>
          </p:nvGrpSpPr>
          <p:grpSpPr bwMode="auto">
            <a:xfrm>
              <a:off x="679" y="3042"/>
              <a:ext cx="1920" cy="242"/>
              <a:chOff x="1008" y="1680"/>
              <a:chExt cx="1920" cy="339"/>
            </a:xfrm>
          </p:grpSpPr>
          <p:sp>
            <p:nvSpPr>
              <p:cNvPr id="28" name="Oval 98"/>
              <p:cNvSpPr>
                <a:spLocks noChangeArrowheads="1"/>
              </p:cNvSpPr>
              <p:nvPr/>
            </p:nvSpPr>
            <p:spPr bwMode="auto">
              <a:xfrm>
                <a:off x="1008" y="1683"/>
                <a:ext cx="1920" cy="336"/>
              </a:xfrm>
              <a:prstGeom prst="ellips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zh-CN" altLang="en-US"/>
              </a:p>
            </p:txBody>
          </p:sp>
          <p:sp>
            <p:nvSpPr>
              <p:cNvPr id="29" name="Line 99"/>
              <p:cNvSpPr>
                <a:spLocks noChangeShapeType="1"/>
              </p:cNvSpPr>
              <p:nvPr/>
            </p:nvSpPr>
            <p:spPr bwMode="auto">
              <a:xfrm flipH="1">
                <a:off x="1728" y="1680"/>
                <a:ext cx="144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" name="Line 100"/>
              <p:cNvSpPr>
                <a:spLocks noChangeShapeType="1"/>
              </p:cNvSpPr>
              <p:nvPr/>
            </p:nvSpPr>
            <p:spPr bwMode="auto">
              <a:xfrm>
                <a:off x="1920" y="2016"/>
                <a:ext cx="144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6" name="Text Box 101"/>
            <p:cNvSpPr txBox="1">
              <a:spLocks noChangeArrowheads="1"/>
            </p:cNvSpPr>
            <p:nvPr/>
          </p:nvSpPr>
          <p:spPr bwMode="auto">
            <a:xfrm>
              <a:off x="799" y="3331"/>
              <a:ext cx="201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3200" b="0" i="1">
                  <a:latin typeface="Times New Roman" pitchFamily="18" charset="0"/>
                  <a:ea typeface="宋体" charset="-122"/>
                </a:rPr>
                <a:t>I</a:t>
              </a:r>
            </a:p>
          </p:txBody>
        </p:sp>
        <p:sp>
          <p:nvSpPr>
            <p:cNvPr id="27" name="Text Box 102"/>
            <p:cNvSpPr txBox="1">
              <a:spLocks noChangeArrowheads="1"/>
            </p:cNvSpPr>
            <p:nvPr/>
          </p:nvSpPr>
          <p:spPr bwMode="auto">
            <a:xfrm>
              <a:off x="2431" y="3331"/>
              <a:ext cx="201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sz="3200" b="0" i="1" dirty="0">
                  <a:latin typeface="Times New Roman" pitchFamily="18" charset="0"/>
                  <a:ea typeface="宋体" charset="-122"/>
                </a:rPr>
                <a:t>I</a:t>
              </a:r>
            </a:p>
          </p:txBody>
        </p:sp>
      </p:grpSp>
      <p:grpSp>
        <p:nvGrpSpPr>
          <p:cNvPr id="67" name="Group 103"/>
          <p:cNvGrpSpPr>
            <a:grpSpLocks/>
          </p:cNvGrpSpPr>
          <p:nvPr/>
        </p:nvGrpSpPr>
        <p:grpSpPr bwMode="auto">
          <a:xfrm>
            <a:off x="5251509" y="1041285"/>
            <a:ext cx="2940952" cy="1615523"/>
            <a:chOff x="3367" y="2571"/>
            <a:chExt cx="2206" cy="1443"/>
          </a:xfrm>
        </p:grpSpPr>
        <p:grpSp>
          <p:nvGrpSpPr>
            <p:cNvPr id="68" name="Group 104"/>
            <p:cNvGrpSpPr>
              <a:grpSpLocks/>
            </p:cNvGrpSpPr>
            <p:nvPr/>
          </p:nvGrpSpPr>
          <p:grpSpPr bwMode="auto">
            <a:xfrm>
              <a:off x="3754" y="2880"/>
              <a:ext cx="1488" cy="192"/>
              <a:chOff x="3903" y="1837"/>
              <a:chExt cx="1592" cy="184"/>
            </a:xfrm>
          </p:grpSpPr>
          <p:sp>
            <p:nvSpPr>
              <p:cNvPr id="86" name="Freeform 105"/>
              <p:cNvSpPr>
                <a:spLocks/>
              </p:cNvSpPr>
              <p:nvPr/>
            </p:nvSpPr>
            <p:spPr bwMode="auto">
              <a:xfrm>
                <a:off x="3903" y="1837"/>
                <a:ext cx="1592" cy="184"/>
              </a:xfrm>
              <a:custGeom>
                <a:avLst/>
                <a:gdLst>
                  <a:gd name="T0" fmla="*/ 48 w 1592"/>
                  <a:gd name="T1" fmla="*/ 0 h 184"/>
                  <a:gd name="T2" fmla="*/ 0 w 1592"/>
                  <a:gd name="T3" fmla="*/ 39 h 184"/>
                  <a:gd name="T4" fmla="*/ 0 w 1592"/>
                  <a:gd name="T5" fmla="*/ 184 h 184"/>
                  <a:gd name="T6" fmla="*/ 1544 w 1592"/>
                  <a:gd name="T7" fmla="*/ 184 h 184"/>
                  <a:gd name="T8" fmla="*/ 1592 w 1592"/>
                  <a:gd name="T9" fmla="*/ 136 h 184"/>
                  <a:gd name="T10" fmla="*/ 1592 w 1592"/>
                  <a:gd name="T11" fmla="*/ 0 h 184"/>
                  <a:gd name="T12" fmla="*/ 48 w 1592"/>
                  <a:gd name="T13" fmla="*/ 0 h 18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92"/>
                  <a:gd name="T22" fmla="*/ 0 h 184"/>
                  <a:gd name="T23" fmla="*/ 1592 w 1592"/>
                  <a:gd name="T24" fmla="*/ 184 h 18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92" h="184">
                    <a:moveTo>
                      <a:pt x="48" y="0"/>
                    </a:moveTo>
                    <a:lnTo>
                      <a:pt x="0" y="39"/>
                    </a:lnTo>
                    <a:lnTo>
                      <a:pt x="0" y="184"/>
                    </a:lnTo>
                    <a:lnTo>
                      <a:pt x="1544" y="184"/>
                    </a:lnTo>
                    <a:lnTo>
                      <a:pt x="1592" y="136"/>
                    </a:lnTo>
                    <a:lnTo>
                      <a:pt x="1592" y="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99FFCC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7" name="Freeform 106"/>
              <p:cNvSpPr>
                <a:spLocks/>
              </p:cNvSpPr>
              <p:nvPr/>
            </p:nvSpPr>
            <p:spPr bwMode="auto">
              <a:xfrm>
                <a:off x="3903" y="1837"/>
                <a:ext cx="1592" cy="39"/>
              </a:xfrm>
              <a:custGeom>
                <a:avLst/>
                <a:gdLst>
                  <a:gd name="T0" fmla="*/ 0 w 1592"/>
                  <a:gd name="T1" fmla="*/ 39 h 39"/>
                  <a:gd name="T2" fmla="*/ 1544 w 1592"/>
                  <a:gd name="T3" fmla="*/ 39 h 39"/>
                  <a:gd name="T4" fmla="*/ 1592 w 1592"/>
                  <a:gd name="T5" fmla="*/ 0 h 39"/>
                  <a:gd name="T6" fmla="*/ 48 w 1592"/>
                  <a:gd name="T7" fmla="*/ 0 h 39"/>
                  <a:gd name="T8" fmla="*/ 0 w 1592"/>
                  <a:gd name="T9" fmla="*/ 39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92"/>
                  <a:gd name="T16" fmla="*/ 0 h 39"/>
                  <a:gd name="T17" fmla="*/ 1592 w 1592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92" h="39">
                    <a:moveTo>
                      <a:pt x="0" y="39"/>
                    </a:moveTo>
                    <a:lnTo>
                      <a:pt x="1544" y="39"/>
                    </a:lnTo>
                    <a:lnTo>
                      <a:pt x="1592" y="0"/>
                    </a:lnTo>
                    <a:lnTo>
                      <a:pt x="48" y="0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ADFFD6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8" name="Freeform 107"/>
              <p:cNvSpPr>
                <a:spLocks/>
              </p:cNvSpPr>
              <p:nvPr/>
            </p:nvSpPr>
            <p:spPr bwMode="auto">
              <a:xfrm>
                <a:off x="5447" y="1837"/>
                <a:ext cx="48" cy="184"/>
              </a:xfrm>
              <a:custGeom>
                <a:avLst/>
                <a:gdLst>
                  <a:gd name="T0" fmla="*/ 0 w 48"/>
                  <a:gd name="T1" fmla="*/ 39 h 184"/>
                  <a:gd name="T2" fmla="*/ 48 w 48"/>
                  <a:gd name="T3" fmla="*/ 0 h 184"/>
                  <a:gd name="T4" fmla="*/ 48 w 48"/>
                  <a:gd name="T5" fmla="*/ 136 h 184"/>
                  <a:gd name="T6" fmla="*/ 0 w 48"/>
                  <a:gd name="T7" fmla="*/ 184 h 184"/>
                  <a:gd name="T8" fmla="*/ 0 w 48"/>
                  <a:gd name="T9" fmla="*/ 39 h 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184"/>
                  <a:gd name="T17" fmla="*/ 48 w 48"/>
                  <a:gd name="T18" fmla="*/ 184 h 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184">
                    <a:moveTo>
                      <a:pt x="0" y="39"/>
                    </a:moveTo>
                    <a:lnTo>
                      <a:pt x="48" y="0"/>
                    </a:lnTo>
                    <a:lnTo>
                      <a:pt x="48" y="136"/>
                    </a:lnTo>
                    <a:lnTo>
                      <a:pt x="0" y="184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7BCDA4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" name="Freeform 108"/>
              <p:cNvSpPr>
                <a:spLocks/>
              </p:cNvSpPr>
              <p:nvPr/>
            </p:nvSpPr>
            <p:spPr bwMode="auto">
              <a:xfrm>
                <a:off x="3903" y="1837"/>
                <a:ext cx="1592" cy="184"/>
              </a:xfrm>
              <a:custGeom>
                <a:avLst/>
                <a:gdLst>
                  <a:gd name="T0" fmla="*/ 38712828 w 165"/>
                  <a:gd name="T1" fmla="*/ 0 h 19"/>
                  <a:gd name="T2" fmla="*/ 0 w 165"/>
                  <a:gd name="T3" fmla="*/ 32200155 h 19"/>
                  <a:gd name="T4" fmla="*/ 0 w 165"/>
                  <a:gd name="T5" fmla="*/ 151782259 h 19"/>
                  <a:gd name="T6" fmla="*/ 1245641528 w 165"/>
                  <a:gd name="T7" fmla="*/ 151782259 h 19"/>
                  <a:gd name="T8" fmla="*/ 1284362373 w 165"/>
                  <a:gd name="T9" fmla="*/ 112176462 h 19"/>
                  <a:gd name="T10" fmla="*/ 1284362373 w 165"/>
                  <a:gd name="T11" fmla="*/ 0 h 19"/>
                  <a:gd name="T12" fmla="*/ 38712828 w 165"/>
                  <a:gd name="T13" fmla="*/ 0 h 1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65"/>
                  <a:gd name="T22" fmla="*/ 0 h 19"/>
                  <a:gd name="T23" fmla="*/ 165 w 165"/>
                  <a:gd name="T24" fmla="*/ 19 h 1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65" h="19">
                    <a:moveTo>
                      <a:pt x="5" y="0"/>
                    </a:moveTo>
                    <a:lnTo>
                      <a:pt x="0" y="4"/>
                    </a:lnTo>
                    <a:lnTo>
                      <a:pt x="0" y="19"/>
                    </a:lnTo>
                    <a:lnTo>
                      <a:pt x="160" y="19"/>
                    </a:lnTo>
                    <a:lnTo>
                      <a:pt x="165" y="14"/>
                    </a:lnTo>
                    <a:lnTo>
                      <a:pt x="165" y="0"/>
                    </a:lnTo>
                    <a:lnTo>
                      <a:pt x="5" y="0"/>
                    </a:lnTo>
                    <a:close/>
                  </a:path>
                </a:pathLst>
              </a:cu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" name="Freeform 109"/>
              <p:cNvSpPr>
                <a:spLocks/>
              </p:cNvSpPr>
              <p:nvPr/>
            </p:nvSpPr>
            <p:spPr bwMode="auto">
              <a:xfrm>
                <a:off x="3903" y="1837"/>
                <a:ext cx="1592" cy="39"/>
              </a:xfrm>
              <a:custGeom>
                <a:avLst/>
                <a:gdLst>
                  <a:gd name="T0" fmla="*/ 0 w 165"/>
                  <a:gd name="T1" fmla="*/ 33481871 h 4"/>
                  <a:gd name="T2" fmla="*/ 1245641528 w 165"/>
                  <a:gd name="T3" fmla="*/ 33481871 h 4"/>
                  <a:gd name="T4" fmla="*/ 1284362373 w 165"/>
                  <a:gd name="T5" fmla="*/ 0 h 4"/>
                  <a:gd name="T6" fmla="*/ 0 60000 65536"/>
                  <a:gd name="T7" fmla="*/ 0 60000 65536"/>
                  <a:gd name="T8" fmla="*/ 0 60000 65536"/>
                  <a:gd name="T9" fmla="*/ 0 w 165"/>
                  <a:gd name="T10" fmla="*/ 0 h 4"/>
                  <a:gd name="T11" fmla="*/ 165 w 165"/>
                  <a:gd name="T12" fmla="*/ 4 h 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65" h="4">
                    <a:moveTo>
                      <a:pt x="0" y="4"/>
                    </a:moveTo>
                    <a:lnTo>
                      <a:pt x="160" y="4"/>
                    </a:lnTo>
                    <a:lnTo>
                      <a:pt x="165" y="0"/>
                    </a:lnTo>
                  </a:path>
                </a:pathLst>
              </a:cu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" name="Line 110"/>
              <p:cNvSpPr>
                <a:spLocks noChangeShapeType="1"/>
              </p:cNvSpPr>
              <p:nvPr/>
            </p:nvSpPr>
            <p:spPr bwMode="auto">
              <a:xfrm>
                <a:off x="5447" y="1876"/>
                <a:ext cx="1" cy="145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9" name="Rectangle 111"/>
            <p:cNvSpPr>
              <a:spLocks noChangeArrowheads="1"/>
            </p:cNvSpPr>
            <p:nvPr/>
          </p:nvSpPr>
          <p:spPr bwMode="auto">
            <a:xfrm>
              <a:off x="3754" y="2571"/>
              <a:ext cx="230" cy="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eaLnBrk="1" hangingPunct="1"/>
              <a:r>
                <a:rPr kumimoji="1" lang="en-US" altLang="zh-CN" sz="3200" i="1">
                  <a:solidFill>
                    <a:srgbClr val="FF0000"/>
                  </a:solidFill>
                  <a:latin typeface="Times New Roman" pitchFamily="18" charset="0"/>
                  <a:ea typeface="宋体" charset="-122"/>
                </a:rPr>
                <a:t>N</a:t>
              </a:r>
              <a:endParaRPr kumimoji="1" lang="en-US" altLang="zh-CN" sz="3200" b="0" i="1"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70" name="Rectangle 112"/>
            <p:cNvSpPr>
              <a:spLocks noChangeArrowheads="1"/>
            </p:cNvSpPr>
            <p:nvPr/>
          </p:nvSpPr>
          <p:spPr bwMode="auto">
            <a:xfrm>
              <a:off x="4903" y="2571"/>
              <a:ext cx="142" cy="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kumimoji="1" lang="en-US" altLang="zh-CN" sz="3200" i="1">
                  <a:solidFill>
                    <a:srgbClr val="FF0000"/>
                  </a:solidFill>
                  <a:latin typeface="Times New Roman" pitchFamily="18" charset="0"/>
                  <a:ea typeface="宋体" charset="-122"/>
                </a:rPr>
                <a:t>S</a:t>
              </a:r>
              <a:endParaRPr kumimoji="1" lang="en-US" altLang="zh-CN" sz="3200" b="0" i="1">
                <a:latin typeface="Times New Roman" pitchFamily="18" charset="0"/>
                <a:ea typeface="宋体" charset="-122"/>
              </a:endParaRPr>
            </a:p>
          </p:txBody>
        </p:sp>
        <p:grpSp>
          <p:nvGrpSpPr>
            <p:cNvPr id="71" name="Group 113"/>
            <p:cNvGrpSpPr>
              <a:grpSpLocks/>
            </p:cNvGrpSpPr>
            <p:nvPr/>
          </p:nvGrpSpPr>
          <p:grpSpPr bwMode="auto">
            <a:xfrm>
              <a:off x="3367" y="2929"/>
              <a:ext cx="2162" cy="67"/>
              <a:chOff x="3406" y="1681"/>
              <a:chExt cx="2162" cy="67"/>
            </a:xfrm>
          </p:grpSpPr>
          <p:grpSp>
            <p:nvGrpSpPr>
              <p:cNvPr id="79" name="Group 114"/>
              <p:cNvGrpSpPr>
                <a:grpSpLocks/>
              </p:cNvGrpSpPr>
              <p:nvPr/>
            </p:nvGrpSpPr>
            <p:grpSpPr bwMode="auto">
              <a:xfrm>
                <a:off x="3406" y="1681"/>
                <a:ext cx="242" cy="67"/>
                <a:chOff x="3613" y="1886"/>
                <a:chExt cx="242" cy="67"/>
              </a:xfrm>
            </p:grpSpPr>
            <p:sp>
              <p:nvSpPr>
                <p:cNvPr id="84" name="Line 115"/>
                <p:cNvSpPr>
                  <a:spLocks noChangeShapeType="1"/>
                </p:cNvSpPr>
                <p:nvPr/>
              </p:nvSpPr>
              <p:spPr bwMode="auto">
                <a:xfrm flipH="1">
                  <a:off x="3652" y="1924"/>
                  <a:ext cx="203" cy="1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5" name="Freeform 116"/>
                <p:cNvSpPr>
                  <a:spLocks/>
                </p:cNvSpPr>
                <p:nvPr/>
              </p:nvSpPr>
              <p:spPr bwMode="auto">
                <a:xfrm>
                  <a:off x="3613" y="1886"/>
                  <a:ext cx="58" cy="67"/>
                </a:xfrm>
                <a:custGeom>
                  <a:avLst/>
                  <a:gdLst>
                    <a:gd name="T0" fmla="*/ 58 w 58"/>
                    <a:gd name="T1" fmla="*/ 0 h 67"/>
                    <a:gd name="T2" fmla="*/ 0 w 58"/>
                    <a:gd name="T3" fmla="*/ 38 h 67"/>
                    <a:gd name="T4" fmla="*/ 58 w 58"/>
                    <a:gd name="T5" fmla="*/ 67 h 67"/>
                    <a:gd name="T6" fmla="*/ 58 w 58"/>
                    <a:gd name="T7" fmla="*/ 0 h 6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58"/>
                    <a:gd name="T13" fmla="*/ 0 h 67"/>
                    <a:gd name="T14" fmla="*/ 58 w 58"/>
                    <a:gd name="T15" fmla="*/ 67 h 6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58" h="67">
                      <a:moveTo>
                        <a:pt x="58" y="0"/>
                      </a:moveTo>
                      <a:lnTo>
                        <a:pt x="0" y="38"/>
                      </a:lnTo>
                      <a:lnTo>
                        <a:pt x="58" y="67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FF"/>
                </a:solidFill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Group 117"/>
              <p:cNvGrpSpPr>
                <a:grpSpLocks/>
              </p:cNvGrpSpPr>
              <p:nvPr/>
            </p:nvGrpSpPr>
            <p:grpSpPr bwMode="auto">
              <a:xfrm>
                <a:off x="5337" y="1681"/>
                <a:ext cx="231" cy="67"/>
                <a:chOff x="5544" y="1886"/>
                <a:chExt cx="231" cy="67"/>
              </a:xfrm>
            </p:grpSpPr>
            <p:sp>
              <p:nvSpPr>
                <p:cNvPr id="82" name="Line 118"/>
                <p:cNvSpPr>
                  <a:spLocks noChangeShapeType="1"/>
                </p:cNvSpPr>
                <p:nvPr/>
              </p:nvSpPr>
              <p:spPr bwMode="auto">
                <a:xfrm flipH="1">
                  <a:off x="5582" y="1924"/>
                  <a:ext cx="193" cy="1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3" name="Freeform 119"/>
                <p:cNvSpPr>
                  <a:spLocks/>
                </p:cNvSpPr>
                <p:nvPr/>
              </p:nvSpPr>
              <p:spPr bwMode="auto">
                <a:xfrm>
                  <a:off x="5544" y="1886"/>
                  <a:ext cx="58" cy="67"/>
                </a:xfrm>
                <a:custGeom>
                  <a:avLst/>
                  <a:gdLst>
                    <a:gd name="T0" fmla="*/ 58 w 58"/>
                    <a:gd name="T1" fmla="*/ 0 h 67"/>
                    <a:gd name="T2" fmla="*/ 0 w 58"/>
                    <a:gd name="T3" fmla="*/ 38 h 67"/>
                    <a:gd name="T4" fmla="*/ 58 w 58"/>
                    <a:gd name="T5" fmla="*/ 67 h 67"/>
                    <a:gd name="T6" fmla="*/ 58 w 58"/>
                    <a:gd name="T7" fmla="*/ 0 h 6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58"/>
                    <a:gd name="T13" fmla="*/ 0 h 67"/>
                    <a:gd name="T14" fmla="*/ 58 w 58"/>
                    <a:gd name="T15" fmla="*/ 67 h 6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58" h="67">
                      <a:moveTo>
                        <a:pt x="58" y="0"/>
                      </a:moveTo>
                      <a:lnTo>
                        <a:pt x="0" y="38"/>
                      </a:lnTo>
                      <a:lnTo>
                        <a:pt x="58" y="67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FF"/>
                </a:solidFill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81" name="Line 120"/>
              <p:cNvSpPr>
                <a:spLocks noChangeShapeType="1"/>
              </p:cNvSpPr>
              <p:nvPr/>
            </p:nvSpPr>
            <p:spPr bwMode="auto">
              <a:xfrm flipH="1">
                <a:off x="3840" y="1728"/>
                <a:ext cx="1344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72" name="Text Box 121"/>
            <p:cNvSpPr txBox="1">
              <a:spLocks noChangeArrowheads="1"/>
            </p:cNvSpPr>
            <p:nvPr/>
          </p:nvSpPr>
          <p:spPr bwMode="auto">
            <a:xfrm>
              <a:off x="3728" y="3781"/>
              <a:ext cx="128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zh-CN" altLang="en-US" sz="1800" dirty="0" smtClean="0">
                  <a:latin typeface="楷体_GB2312" pitchFamily="49" charset="-122"/>
                </a:rPr>
                <a:t>永久磁铁</a:t>
              </a:r>
              <a:r>
                <a:rPr kumimoji="1" lang="zh-CN" altLang="en-US" sz="1800" dirty="0">
                  <a:latin typeface="楷体_GB2312" pitchFamily="49" charset="-122"/>
                </a:rPr>
                <a:t>的磁力线</a:t>
              </a:r>
            </a:p>
          </p:txBody>
        </p:sp>
        <p:grpSp>
          <p:nvGrpSpPr>
            <p:cNvPr id="73" name="Group 122"/>
            <p:cNvGrpSpPr>
              <a:grpSpLocks/>
            </p:cNvGrpSpPr>
            <p:nvPr/>
          </p:nvGrpSpPr>
          <p:grpSpPr bwMode="auto">
            <a:xfrm>
              <a:off x="3387" y="2611"/>
              <a:ext cx="2142" cy="337"/>
              <a:chOff x="3482" y="1363"/>
              <a:chExt cx="2142" cy="337"/>
            </a:xfrm>
          </p:grpSpPr>
          <p:sp>
            <p:nvSpPr>
              <p:cNvPr id="77" name="Oval 123"/>
              <p:cNvSpPr>
                <a:spLocks noChangeArrowheads="1"/>
              </p:cNvSpPr>
              <p:nvPr/>
            </p:nvSpPr>
            <p:spPr bwMode="auto">
              <a:xfrm>
                <a:off x="3482" y="1368"/>
                <a:ext cx="2142" cy="332"/>
              </a:xfrm>
              <a:prstGeom prst="ellips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eaLnBrk="1" hangingPunct="1"/>
                <a:endParaRPr lang="zh-CN" altLang="en-US"/>
              </a:p>
            </p:txBody>
          </p:sp>
          <p:sp>
            <p:nvSpPr>
              <p:cNvPr id="78" name="Line 124"/>
              <p:cNvSpPr>
                <a:spLocks noChangeShapeType="1"/>
              </p:cNvSpPr>
              <p:nvPr/>
            </p:nvSpPr>
            <p:spPr bwMode="auto">
              <a:xfrm flipV="1">
                <a:off x="4464" y="1363"/>
                <a:ext cx="144" cy="5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4" name="Group 125"/>
            <p:cNvGrpSpPr>
              <a:grpSpLocks/>
            </p:cNvGrpSpPr>
            <p:nvPr/>
          </p:nvGrpSpPr>
          <p:grpSpPr bwMode="auto">
            <a:xfrm>
              <a:off x="3367" y="3024"/>
              <a:ext cx="2206" cy="336"/>
              <a:chOff x="3462" y="1776"/>
              <a:chExt cx="2206" cy="336"/>
            </a:xfrm>
          </p:grpSpPr>
          <p:sp>
            <p:nvSpPr>
              <p:cNvPr id="75" name="Oval 126"/>
              <p:cNvSpPr>
                <a:spLocks noChangeArrowheads="1"/>
              </p:cNvSpPr>
              <p:nvPr/>
            </p:nvSpPr>
            <p:spPr bwMode="auto">
              <a:xfrm>
                <a:off x="3462" y="1776"/>
                <a:ext cx="2206" cy="336"/>
              </a:xfrm>
              <a:prstGeom prst="ellips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eaLnBrk="1" hangingPunct="1"/>
                <a:endParaRPr lang="zh-CN" altLang="en-US"/>
              </a:p>
            </p:txBody>
          </p:sp>
          <p:sp>
            <p:nvSpPr>
              <p:cNvPr id="76" name="Line 127"/>
              <p:cNvSpPr>
                <a:spLocks noChangeShapeType="1"/>
              </p:cNvSpPr>
              <p:nvPr/>
            </p:nvSpPr>
            <p:spPr bwMode="auto">
              <a:xfrm>
                <a:off x="4464" y="2112"/>
                <a:ext cx="144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92" name="矩形 91"/>
          <p:cNvSpPr/>
          <p:nvPr/>
        </p:nvSpPr>
        <p:spPr>
          <a:xfrm>
            <a:off x="337113" y="578823"/>
            <a:ext cx="70567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2000" b="1" dirty="0">
                <a:solidFill>
                  <a:prstClr val="black"/>
                </a:solidFill>
              </a:rPr>
              <a:t>教材中“</a:t>
            </a:r>
            <a:r>
              <a:rPr lang="en-US" altLang="zh-CN" sz="2000" b="1" dirty="0">
                <a:solidFill>
                  <a:prstClr val="black"/>
                </a:solidFill>
              </a:rPr>
              <a:t>0.3</a:t>
            </a:r>
            <a:r>
              <a:rPr lang="zh-CN" altLang="en-US" sz="2000" b="1" dirty="0">
                <a:solidFill>
                  <a:prstClr val="black"/>
                </a:solidFill>
              </a:rPr>
              <a:t>、电磁学的基本概念与定律”</a:t>
            </a:r>
            <a:r>
              <a:rPr lang="en-US" altLang="zh-CN" sz="2000" b="1" dirty="0">
                <a:solidFill>
                  <a:prstClr val="black"/>
                </a:solidFill>
              </a:rPr>
              <a:t>P2~P8</a:t>
            </a:r>
            <a:endParaRPr lang="zh-CN" altLang="en-US" sz="2000" b="1" dirty="0">
              <a:solidFill>
                <a:prstClr val="black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071332" y="6349037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i="1" dirty="0">
                <a:latin typeface="楷体_GB2312" pitchFamily="49" charset="-122"/>
              </a:rPr>
              <a:t>H  </a:t>
            </a:r>
            <a:r>
              <a:rPr kumimoji="1" lang="en-US" altLang="zh-CN" dirty="0">
                <a:latin typeface="Times New Roman" pitchFamily="18" charset="0"/>
              </a:rPr>
              <a:t>—</a:t>
            </a:r>
            <a:r>
              <a:rPr kumimoji="1" lang="en-US" altLang="zh-CN" dirty="0">
                <a:latin typeface="楷体_GB2312" pitchFamily="49" charset="-122"/>
              </a:rPr>
              <a:t>  </a:t>
            </a:r>
            <a:r>
              <a:rPr kumimoji="1" lang="zh-CN" altLang="en-US" dirty="0">
                <a:latin typeface="楷体_GB2312" pitchFamily="49" charset="-122"/>
              </a:rPr>
              <a:t>安每米（</a:t>
            </a:r>
            <a:r>
              <a:rPr kumimoji="1" lang="en-US" altLang="zh-CN" dirty="0">
                <a:latin typeface="楷体_GB2312" pitchFamily="49" charset="-122"/>
              </a:rPr>
              <a:t>A/m</a:t>
            </a:r>
            <a:r>
              <a:rPr kumimoji="1" lang="zh-CN" altLang="en-US" dirty="0">
                <a:latin typeface="楷体_GB2312" pitchFamily="49" charset="-122"/>
              </a:rPr>
              <a:t>）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6242057" y="5403616"/>
            <a:ext cx="2492990" cy="4662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5000"/>
              </a:lnSpc>
            </a:pPr>
            <a:r>
              <a:rPr kumimoji="1" lang="zh-CN" altLang="en-US" dirty="0">
                <a:latin typeface="楷体_GB2312" pitchFamily="49" charset="-122"/>
              </a:rPr>
              <a:t>磁通单位： </a:t>
            </a:r>
            <a:r>
              <a:rPr lang="en-US" altLang="zh-CN" dirty="0" err="1">
                <a:latin typeface="楷体_GB2312" pitchFamily="49" charset="-122"/>
              </a:rPr>
              <a:t>Wb</a:t>
            </a:r>
            <a:r>
              <a:rPr lang="en-US" altLang="zh-CN" dirty="0">
                <a:latin typeface="楷体_GB2312" pitchFamily="49" charset="-122"/>
              </a:rPr>
              <a:t>(</a:t>
            </a:r>
            <a:r>
              <a:rPr lang="zh-CN" altLang="en-US" dirty="0">
                <a:latin typeface="楷体_GB2312" pitchFamily="49" charset="-122"/>
              </a:rPr>
              <a:t>韦伯）</a:t>
            </a:r>
            <a:endParaRPr lang="en-US" altLang="zh-CN" dirty="0">
              <a:latin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885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2875"/>
            <a:ext cx="5210175" cy="328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755576" y="4149080"/>
            <a:ext cx="68407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>
                <a:latin typeface="楷体_GB2312" pitchFamily="49" charset="-122"/>
              </a:rPr>
              <a:t>当铁磁材料的温度升到一定程度时</a:t>
            </a:r>
            <a:r>
              <a:rPr kumimoji="1" lang="en-US" altLang="zh-CN" dirty="0">
                <a:latin typeface="楷体_GB2312" pitchFamily="49" charset="-122"/>
              </a:rPr>
              <a:t>,</a:t>
            </a:r>
            <a:r>
              <a:rPr kumimoji="1" lang="zh-CN" altLang="en-US" dirty="0">
                <a:latin typeface="楷体_GB2312" pitchFamily="49" charset="-122"/>
              </a:rPr>
              <a:t>铁磁材料会变为弱磁物质。居里点：铁磁材料转化为弱磁物质</a:t>
            </a:r>
            <a:r>
              <a:rPr kumimoji="1" lang="en-US" altLang="zh-CN" i="1" dirty="0" err="1">
                <a:latin typeface="楷体_GB2312" pitchFamily="49" charset="-122"/>
              </a:rPr>
              <a:t>μ</a:t>
            </a:r>
            <a:r>
              <a:rPr kumimoji="1" lang="en-US" altLang="zh-CN" i="1" baseline="-25000" dirty="0" err="1">
                <a:latin typeface="楷体_GB2312" pitchFamily="49" charset="-122"/>
              </a:rPr>
              <a:t>r</a:t>
            </a:r>
            <a:r>
              <a:rPr kumimoji="1" lang="en-US" altLang="zh-CN" i="1" dirty="0">
                <a:latin typeface="楷体_GB2312" pitchFamily="49" charset="-122"/>
              </a:rPr>
              <a:t> </a:t>
            </a:r>
            <a:r>
              <a:rPr kumimoji="1" lang="en-US" altLang="zh-CN" dirty="0">
                <a:latin typeface="楷体_GB2312" pitchFamily="49" charset="-122"/>
              </a:rPr>
              <a:t>= 1</a:t>
            </a:r>
            <a:r>
              <a:rPr kumimoji="1" lang="zh-CN" altLang="en-US" dirty="0">
                <a:latin typeface="楷体_GB2312" pitchFamily="49" charset="-122"/>
              </a:rPr>
              <a:t>的温度称为居里点。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7755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矩形 3"/>
          <p:cNvSpPr>
            <a:spLocks noChangeArrowheads="1"/>
          </p:cNvSpPr>
          <p:nvPr/>
        </p:nvSpPr>
        <p:spPr bwMode="auto">
          <a:xfrm>
            <a:off x="466725" y="1089025"/>
            <a:ext cx="8429625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zh-CN" altLang="en-US"/>
              <a:t>配电制式：试验室等教学、科研场所多采用</a:t>
            </a:r>
            <a:r>
              <a:rPr lang="en-US" altLang="zh-CN"/>
              <a:t>TN-S</a:t>
            </a:r>
            <a:r>
              <a:rPr lang="zh-CN" altLang="en-US"/>
              <a:t>配电制式，俗称三相五线制。</a:t>
            </a:r>
          </a:p>
        </p:txBody>
      </p:sp>
      <p:sp>
        <p:nvSpPr>
          <p:cNvPr id="50179" name="Text Box 4"/>
          <p:cNvSpPr txBox="1">
            <a:spLocks noChangeArrowheads="1"/>
          </p:cNvSpPr>
          <p:nvPr/>
        </p:nvSpPr>
        <p:spPr bwMode="auto">
          <a:xfrm>
            <a:off x="611188" y="260350"/>
            <a:ext cx="6248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附：线路</a:t>
            </a:r>
            <a:r>
              <a:rPr lang="zh-CN" altLang="en-US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、线缆</a:t>
            </a:r>
          </a:p>
        </p:txBody>
      </p:sp>
      <p:pic>
        <p:nvPicPr>
          <p:cNvPr id="5018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2349500"/>
            <a:ext cx="6334125" cy="391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7604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4"/>
          <p:cNvSpPr txBox="1">
            <a:spLocks noChangeArrowheads="1"/>
          </p:cNvSpPr>
          <p:nvPr/>
        </p:nvSpPr>
        <p:spPr bwMode="auto">
          <a:xfrm>
            <a:off x="611188" y="260350"/>
            <a:ext cx="6248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低压电器</a:t>
            </a:r>
            <a:endParaRPr lang="zh-CN" altLang="en-US" dirty="0">
              <a:solidFill>
                <a:schemeClr val="tx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5299" name="Text Box 3"/>
          <p:cNvSpPr txBox="1">
            <a:spLocks noChangeArrowheads="1"/>
          </p:cNvSpPr>
          <p:nvPr/>
        </p:nvSpPr>
        <p:spPr bwMode="auto">
          <a:xfrm>
            <a:off x="642938" y="1071563"/>
            <a:ext cx="7777162" cy="507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altLang="zh-CN" sz="2400" dirty="0">
                <a:ea typeface="楷体_GB2312" pitchFamily="49" charset="-122"/>
              </a:rPr>
              <a:t>	</a:t>
            </a:r>
            <a:r>
              <a:rPr lang="zh-CN" altLang="en-US" sz="2400" dirty="0">
                <a:ea typeface="楷体_GB2312" pitchFamily="49" charset="-122"/>
              </a:rPr>
              <a:t>供电的输送、分配和保护，以及设备的运行和控制经常靠低压电器来实现的，低压电器的应用十分广泛，直接影响供电系统和控制系统的质量。</a:t>
            </a:r>
            <a:endParaRPr lang="en-US" altLang="zh-CN" sz="2400" dirty="0">
              <a:ea typeface="楷体_GB2312" pitchFamily="49" charset="-122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400" dirty="0">
                <a:ea typeface="楷体_GB2312" pitchFamily="49" charset="-122"/>
              </a:rPr>
              <a:t>	</a:t>
            </a:r>
            <a:r>
              <a:rPr lang="zh-CN" altLang="en-US" sz="2400" dirty="0">
                <a:ea typeface="楷体_GB2312" pitchFamily="49" charset="-122"/>
              </a:rPr>
              <a:t>本节简单介绍控制系统领域中的常用低压电器</a:t>
            </a:r>
            <a:r>
              <a:rPr lang="zh-CN" altLang="en-US" sz="1800" dirty="0">
                <a:ea typeface="楷体_GB2312" pitchFamily="49" charset="-122"/>
              </a:rPr>
              <a:t>。</a:t>
            </a:r>
            <a:endParaRPr lang="en-US" altLang="zh-CN" sz="1800" dirty="0"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ea typeface="楷体_GB2312" pitchFamily="49" charset="-122"/>
              </a:rPr>
              <a:t>		--</a:t>
            </a:r>
            <a:r>
              <a:rPr lang="zh-CN" altLang="en-US" sz="2400" dirty="0">
                <a:ea typeface="楷体_GB2312" pitchFamily="49" charset="-122"/>
              </a:rPr>
              <a:t>断路器 </a:t>
            </a:r>
            <a:endParaRPr lang="zh-CN" altLang="zh-CN" sz="2400" dirty="0"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ea typeface="楷体_GB2312" pitchFamily="49" charset="-122"/>
              </a:rPr>
              <a:t>		--</a:t>
            </a:r>
            <a:r>
              <a:rPr lang="zh-CN" altLang="en-US" sz="2400" dirty="0">
                <a:ea typeface="楷体_GB2312" pitchFamily="49" charset="-122"/>
              </a:rPr>
              <a:t>电磁式接触器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ea typeface="楷体_GB2312" pitchFamily="49" charset="-122"/>
              </a:rPr>
              <a:t>		--</a:t>
            </a:r>
            <a:r>
              <a:rPr lang="zh-CN" altLang="en-US" sz="2400" dirty="0">
                <a:ea typeface="楷体_GB2312" pitchFamily="49" charset="-122"/>
              </a:rPr>
              <a:t>电磁式继电器与固态继电器</a:t>
            </a:r>
            <a:endParaRPr lang="en-US" altLang="zh-CN" sz="2400" dirty="0"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ea typeface="楷体_GB2312" pitchFamily="49" charset="-122"/>
              </a:rPr>
              <a:t>		--</a:t>
            </a:r>
            <a:r>
              <a:rPr lang="zh-CN" altLang="en-US" sz="2400" dirty="0">
                <a:ea typeface="楷体_GB2312" pitchFamily="49" charset="-122"/>
              </a:rPr>
              <a:t>熔断器</a:t>
            </a:r>
            <a:endParaRPr lang="en-US" altLang="zh-CN" sz="2400" dirty="0"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>
                <a:ea typeface="楷体_GB2312" pitchFamily="49" charset="-122"/>
              </a:rPr>
              <a:t>      </a:t>
            </a:r>
            <a:r>
              <a:rPr lang="en-US" altLang="zh-CN" sz="2400" dirty="0">
                <a:ea typeface="楷体_GB2312" pitchFamily="49" charset="-122"/>
              </a:rPr>
              <a:t>		--</a:t>
            </a:r>
            <a:r>
              <a:rPr lang="zh-CN" altLang="en-US" sz="2400" dirty="0">
                <a:ea typeface="楷体_GB2312" pitchFamily="49" charset="-122"/>
              </a:rPr>
              <a:t>主令电器 </a:t>
            </a:r>
            <a:endParaRPr lang="en-US" altLang="zh-CN" sz="2400" dirty="0"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795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1866"/>
            <a:ext cx="3539298" cy="2399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5536" y="2564904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空气开关</a:t>
            </a:r>
            <a:endParaRPr lang="zh-CN" altLang="en-US" dirty="0"/>
          </a:p>
        </p:txBody>
      </p:sp>
      <p:pic>
        <p:nvPicPr>
          <p:cNvPr id="6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73782"/>
            <a:ext cx="1639093" cy="2247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061" y="294633"/>
            <a:ext cx="2793853" cy="2103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427984" y="2564904"/>
            <a:ext cx="4288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接触器</a:t>
            </a: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68" y="3271709"/>
            <a:ext cx="4152900" cy="268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567" y="3164210"/>
            <a:ext cx="3810000" cy="249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87624" y="5949280"/>
            <a:ext cx="669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固态继电器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03514" y="594928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某固态继电器原理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73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2564904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熔断器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27984" y="2564904"/>
            <a:ext cx="4288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接触器</a:t>
            </a: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68" y="3068960"/>
            <a:ext cx="4152900" cy="268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567" y="3164210"/>
            <a:ext cx="3810000" cy="249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347864" y="594928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固态继电器</a:t>
            </a:r>
            <a:endParaRPr lang="zh-CN" altLang="en-US" dirty="0"/>
          </a:p>
        </p:txBody>
      </p:sp>
      <p:pic>
        <p:nvPicPr>
          <p:cNvPr id="30722" name="Picture 2" descr="https://ss0.bdstatic.com/70cFvHSh_Q1YnxGkpoWK1HF6hhy/it/u=563282808,1740671478&amp;fm=26&amp;gp=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8299"/>
            <a:ext cx="3242237" cy="226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LA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t="14525" r="14999" b="24120"/>
          <a:stretch>
            <a:fillRect/>
          </a:stretch>
        </p:blipFill>
        <p:spPr bwMode="auto">
          <a:xfrm>
            <a:off x="4347508" y="389239"/>
            <a:ext cx="3787272" cy="2087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102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2564904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按钮符号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55424" y="2486043"/>
            <a:ext cx="4288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按钮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61162" y="6488668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电机控制电路</a:t>
            </a:r>
            <a:endParaRPr lang="zh-CN" altLang="en-US" dirty="0"/>
          </a:p>
        </p:txBody>
      </p:sp>
      <p:pic>
        <p:nvPicPr>
          <p:cNvPr id="32770" name="Picture 2" descr="https://ss2.bdstatic.com/70cFvnSh_Q1YnxGkpoWK1HF6hhy/it/u=2262719082,1894444496&amp;fm=26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80" y="160338"/>
            <a:ext cx="2578535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009" y="202704"/>
            <a:ext cx="1924856" cy="190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340" y="38918"/>
            <a:ext cx="1800200" cy="2420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16016" y="2463077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控制面板（按钮）</a:t>
            </a:r>
            <a:endParaRPr lang="zh-CN" altLang="en-US" dirty="0"/>
          </a:p>
        </p:txBody>
      </p:sp>
      <p:sp>
        <p:nvSpPr>
          <p:cNvPr id="6" name="AutoShape 10" descr="data:image/jpeg;base64,/9j/4AAQSkZJRgABAQAAAQABAAD/2wBDAAgGBgcGBQgHBwcJCQgKDBQNDAsLDBkSEw8UHRofHh0aHBwgJC4nICIsIxwcKDcpLDAxNDQ0Hyc5PTgyPC4zNDL/2wBDAQkJCQwLDBgNDRgyIRwhMjIyMjIyMjIyMjIyMjIyMjIyMjIyMjIyMjIyMjIyMjIyMjIyMjIyMjIyMjIyMjIyMjL/wAARCAF3Af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+iiigAooooAKRmCKWY4AGSaWoLz/AI8p/wDrm38jQBmt4o0xSf3khx6RmoV8Y6Q4+SWRuM8JXjnxMvdRsvDcMmmPIimbE7R8ELjj8M1yvhXWryaCCWRnHlyhBJK3LLtOQOOQDg/jV8qsB9GnxhpW4jM5I/6ZGmP400ePG+SVc9MpXALdwmORo5U3kEoCeM44/WvJNL1bVp9daK+lnLLIfPWUnbt75B4AHOKXKC1Ppr/hM9JJxmb/AL90p8ZaSoJZpgPeM15FoWoB9PjE0u5l4BPXFcz8QNTvE1Oz+zGVrExAfuyceZk5zjvjHWjlErt2PoKLxro0x+SaQj1CV0IIZQR0IyK+bNB1KRp4Flb975eJQTk9Ttz74xX0hB/x7x567R/Kk1YCDUJ2tdPuLhQC0UTOAe+ATXOWF94wvtPt7uK30cRzxrIoaSTIDDIzx71v6z/yBL//AK95P/QTUXhof8UvpP8A15xf+gCs3dysdMLRouVru/6Gb5njP/nhov8A39k/+JpPM8Z4z5Gi/wDf2T/4mt+/dotPuZEJDLEzAjsQDXidx4n1K2s57qbVb3ZEhdsXDdvxqlC/Uj2v91HrnhzUptX0OC+uI0SZy6usZJUFXK8Z+lawwK+adE+Il3cMLa0uru3QljHGJyAerHgHg9TXrnw/1e61KWdZ7qadPKDjzXLEHPvTUWlqTUcXNuKsuh3lFFFBAUUUUAFIeBS0mM0mBy17440+LxHHoFtBc3WpFiGjRNqoANxJY8HA9M1Rj+IKNdM76XOmnj5PPLrnzd+0oRnHXjOetHjCwuL3xRokFlM9tPJFdD7Qg5j+QDORXN2dlBfeLholhe2dxEIWuZJRBIzRMHGA3zj5jnOeOe1elTpYflTae13r5u/5ENvoeqpcKbZZ5AYQVDMJCAU+vbisB/F1rD4zbQJ0WIfZBdJcvKArZONuP/r1k+ILsaN4audEvDf6leaglytuIomlYKc7Qx7AblHNcnHg+ILPUNa8HandWMGkx2jCayWXEqkZYKSeMZ561lQw8ZJuXZ29f1G3Y9likSVA8bq6NyGU5Bp9cz4R8T6Vr8MsGkWlzbwWmEKyW/lIh/ujtkenaumrlnCUJOMlZjQUUUVIwooooAo6tqdvo+l3GoXRfyIF3PsXccZx0rnW8X3FpcXk99pk6aVHH5kdwkT7wAOdykfXoateKdP1PWxFpEEMS6bcHN7cM/zBAc7FX1bpnsM1xcOiXp0SUXWhXLXIEg2RadZmM4J24DfMRjFdVKFLkTlvfv0E7nod3rtra6TFqCgyrMivFHvVHcEA8byB0NZb+N7OKwkup7O7j8tHd1QLKECjqzIWC57ZPY+lV5/D9/4g8G6dDetb22piFfOeS2Vzgj5o8ZG0HgHB7Vzn9m61b6e9u+jTSaetwXkhgiVHuWzlYwNxIhDY5JJxxgClClTb1fUV2d74Y16PxDokV4AEnHyXEQBHlSYBKnIByMj862axfC2lTaVokaXe03sztcXJXp5jnJA9hwB7AVtVhUUed8uxSCiiipAKKKKACiiigAooooAKKKKACiiigAooooAKKKKACiiigAooooAKKKKACiiigAooooAK5jxf4hk0O3hRIFl+05j5bGOK6evOvipDcz2dkLSISSK+7BOMDuetNGlGKlNJ7HKyzvdSi3mheLeP7wPY+g9qxTpWmfbV2ah5cgfytm8HLenOcfhT4Bq0TtKlt5jKMqB8+RyP5fzqpIurlRKuiwmYyCQkwnO7H3uvWnfudcsLd+41Y3U0wGPO44Pqap3vh+3uMh2cHHUN/TpVD+0PF20bdOjx/uf/AF6imvvFgbc1jGM8fcH+NK4vqM/5l95rR6XDbQhVZ256lv8AAUSadbyAiRGIPX5iKw5L/wAVuuPsSDH+wP8AGozeeLCf+PNM/wC6P8aV0T9SkvtL7zYg0m1tbgvChXJ6buBXt3hm/l1HQbe4mx5hypI74OK+dWuvFY62if8AfK/417p8NpLyXwTaNfKFn3yZAHbccUN3MamHdNXbT9DoNZ/5Al//ANe8n/oJqHw1/wAivpP/AF5xf+gCptZ/5Al//wBe8n/oJqHw1/yK+k/9ecX/AKAKj7ZS/wB3fr+hZ1QhdIvSTgCB/wD0E185z6ppbwy2txdQbJE2upkGcGvorVxnRr4EZ/0eT/0E184Q2cV1brIqw7i2SxhBJA471rEwMS10fTNLujNaX+Wf+8C+AR2x7GvYPhLdwXF9erbyb1SEA/KRzketeciFIy4ATKk8COMV6L8JsDU7/CBf3PZVGeR/dptOxd4ctup6hPfWttJGk9xFG8hwiu4BY4J4/AH8jTBqlgbtLQXsBuJFLJEJBuYDqQPavI/FBlufGM0onzbWuobbgP8AMAnk55wpwo3MOeMseOTV/QLfUE1PTbXTNSSyTULe4vVZrONmC+blR0BwVbua6vqi9mpc2rRjza2PWAciimxgrGoZtzAYLYxn3p1cRQUhIAzmlrN123urrQr6CyfZcyQssbZxyRQxxSbSZiat490vTpWij3XEinB2dAfrWA/xO+YmKxQHuSeTXmBt9Vgu5LS5tZUmjOGD8H/69RTPcwZ3wun1FeXPE1b9j7WhkuCUE/iPU4/idID+8s0OPQ1s6d8Q9NunVLlGtyeNx5FeHw3FxMRtjZvoKtut7FEZDCwHuefypLEVF5lVMlwU1tyn0rDJHNEskTKyMMhl6GpK4/4bRajF4VT+0VZWaQtErdQhxj+tdhXpwd4pnxlemqVWUE72e4UUUVRkFFFFAGdrOsWWhabJfX0myJPQZLH0A7mvOR8Vr3VZJF0rTo4I1+610SzN+A4/Wuo8fpaPohe8QvBETuC9VzxuHuM15Le6Hq+iQQqbKdYmOPMA5Ze3Ss5tx1RwYzEVaa/dq51S+OPFjuzObSPH3U8kEH/x7NaUHxA1m1gae9sLS5RMl1gkMcmPYHIP0rz0ztDtwkhJ4IaM/wCFN+0THzWnbyLNV5ec7QD7ZrJVZN6I8qlj8Zzaq57x4c8S6d4l0/7VYuw2nEkUg2vGfQitmvKfhlr+jXl7LbacjBoYVSed12mZyfT0B4H1r1auk+hhLmimwooooLCiiigAooooAKKKKACiiigAooooAKKKKACiiigAooooAKKKKACiiigAooooAKKKKACuO8cKHiiBZVBifJboK7GuQ8al0EMi4O2Jzg9O1VHcDzSyhktrkLZ6hYtK5WMryeAMj+Lrzn3qzqkmq2s0Bg8uRCNsgERJ3c5PHQdKp6Xc2lzqcMUTJvDIeMg/Ln275I+gFdI/Mrc9TWzsBkw6oZJPL+w3akZ+ZosDj3rA115rqeKdLS6IVMFNh/8Ar/lXXBsKc9KwDcH7JOtzLfhjNLtKp8wUNgYwOnp+NL0EWbQBtOhB8wHYM+YMN+I7VI3BoUhrdCA/QcuMH8aQkDrSQmyKTgZr1XwOc+FLU4/if/0I15TKcj5a9V8Df8ipbf7z/wDoRqJgjW1n/kCX/wD17yf+gmofDX/Ir6T/ANecX/oAqbWf+QJf/wDXvJ/6Cah8Nf8AIr6T/wBecX/oArH7Z1L/AHd+v6FjVSF0i9LEACB85/3TXzVDPInkRJKI4maQhiueARjH519KawGOiX4UZb7PJgevymvm5be8TapjdwP+mw4/StonOVtQmkQhYYhIM4YonX3/AJ16V8ISTqd/lRgQ8MFxu5XtXnz29623EBfnkNMv+Fei/CWO4j1W/wDPQoPJ+UFw3GV9AMVUvhA9Ru7O1v7Z7a7gjngfG6ORQVODkZH1FN+w2f2yO7+zxC4ijMSSbRuVDglR7cCuG8Q6hdL4uNtbXlwoykjCOVgIhGAzDbkKdwYck49a5/QtevtG1f8AtCQ6lqNlfs8iQxEPO5OPnZcBSABgbDgCtY4aTjdPpsTc9jHSimRNviR9rLuAOG6j60+uUoKaelOqOd3SCRo03uFJVc9T6UAeSfFTxK8C/ZBbDbuKiQLlgV9+1eZy6k1xYrJ+8kGM4ya9gfStK8beKtQtdRt5ttuqsEJZOcdfrya4D4paBpnw8srBdNe5l+2O4Mcrg7AoHIwPeuOrRc3zI+hy3M6WHh7KWhzdhfDBZonh29zkV2fw98Qwya+YXsVunkJKu652KuOh7V5p4f1OTxDq9toywMHu5BGGWQDH5ivRtF0TUfBviG/iuYPJi+zbo2SUvuwwOO3UZ6VNKg4vmZtjs1p1aTpwd7/I99jIZAw6EZp9V7GdbmzimVSFdARkY4xViu5HzAUUUUAFFFFAGDr2jtqlvcQQzIpmTa6OMg+hHoa5PxvoeoX3/COLHDPKLEOZmQdThAOn+6a7HxHrNn4e0qTVb8sLeFlDlRk8nH9azLfx74Yv7dZrbXbHDdpJQhH1DYNQ5pPUlwunY8U8RW3iJ47uOLTr4xtKxXbC3P0rKh8CeM9ft4QNInQDODN8gx+NfREninQkhMn/AAkGlH2+0p/8VWPcfEzwrBK0Q1+1LBSSRng/UVTqRtchU9djA+Hfw3n8I3Qu9XvUNxcFQtrFyMjkEnvjrXrdcN4K1vTPFl3eahZTyT/ZJBGXkHUkZyM9q7mhS5lc0UbBRRRTGFFFFABRRRQAUUUUAFFFFABRRRQAUUUUAFFFFABRRRQAUUUUAFFFFABRRRQAUUUUAFcF8UpXt/Dc80TFZEgkIYHBHFd7Xmnxk1KCy8NiCQMZLtHijA9SOprSim5pImTsjwiy1bXgglTU5Qdu7OBnH4it/S9Z1STTrmae/kmaOaMKeOM7s9B7VwyiZBtDjj37VoWerSWmm3FpsVmlkRw2em3P+NerUo+7otTnVT3tTtPHmpXCeGtLubWVoZnuNjOhxnhq45NU1zGP7XlUZC5J9Tj0p2ta9Jq3h+00+QKJIZzLvBwMYIxj8a54ow6yAk981NGi0veRUproehWGs3cVvpk8tw0xkR/MLfx4c4/Ss/x7c3MHi1Psd3JAktoshwxA/iNYDavItlZ28e1fs6spPXOWz/Wk8Tap/b+ow3QAi8u3SHGeu3PP61mqEue9tCuZEh1PVYDuOruSo3bd3UZr6m+HZz4Qt2yTukc/+PV8eCLawO4H8a+t/hNe/b/h9ZXG3bmSQY+jGs8ZDlimioPU6rWf+QJf/wDXvJ/6Cah8Nf8AIr6T/wBecX/oAqXWf+QJf/8AXvJ/6Cai8Nf8ivpP/XnF/wCgCvN+2di/3d+v6FrUhnS7sf8ATF/5GvlHxZ4jv9F14W9syGHygSjqOvPfrX1fqP8AyDLv/ri//oJr43+ILb/EuR08pf5mtobnMyWPx9qBdV8iHk4717X8Jb+WfxTrFrJgrFACp+rDivmZMCRWPQEGvoj4LXUV54x1qaFsxtaIQSMfxCqmrIaPVB4Q0L+1Z9Uk0+Oa8mfe0szNJg4x8oYkL+GKj03wnZ6ZcWUsd1eyiyjMcCTTblUEY6Y644rD8Z69qujak32a9aOFokEUawFy0hY5H3DuJGMAEf1qvofinUtY8Si3S8dIEnJmglhClU2n5MbMhgcclsVqqdeUOe+lv+ATdXPRR0paRegpa5SgqK4QyQOisVLKQCO1S1yvijx/o3hS7itdQW6eeRN6rDGDxnHUkCk1dWC9jk7Dxnr9nrmo22oeHptUhtpDH9q08Auqg8ZXr+VU/Fmr/D7xgLYeI/7TtpLfOxZ4ZYyuevQc1x1x8TtU03xrqeraN5bWF2yn7Ndx+gA/hbg5B71tSfHK4mQCbw5aSHuTMcfkVNZ2kolOSbuWNE0f4UaVdx6lpdzfSXMB3I8azOVI9ttbet+PrdITe6X4Xv7uVcBby9gMcan1+bn8hXMf8Lvvo1C2nh/T4R3Bdjn8gKhuvixd69q+mW2o2lnbaSt1G1yqqzsUB5yT278Cj3mvMFJJnumjNdvpVs98yNcvGGfyxhQTzgew6VfqtY3lre2kdxZTRzW7j5HjIKkVZrRbEhRRRTAKo6xeSafo97eRKrPBA8ihuhIBNXqyfE4/4pbVv+vSX/0E0AfPnin4ia34n0ebS9QjtBaysrFY4yDkEEc7vUVwQgiXgJx9a1pIwybTzmqLqASCckGkSVzBEGyE5+tS+Sm3lR070oAHbP4UbuMYpgekfCXxnp/haW6sb+Py7e8kVvtC8iMgY+YenPWvoOCeO4iSWKRZI3G5XQ5DD1Br42VmT7ny19DfBWWWXwZKJJGcJdOqBjkKMKcD0Gc0ho9IooopjCiiigAooooAKKKKACiiigAooooAKKKKACiiigAooooAKKKKACiiigAooooAKKKKAEryD4827yaXpcqKzbJWB2jJ5H/1q9gqhqtrb3GnzmeCKQrExXeoOOK0pT9nNSJlHmVj4yeKUA/upcD0Q0zyJm5EM3H+wa941q6s9MskZ4YwZDhTsGFx1Y98DI6Zrnnk8oWt200d1DJhGKKAAx64wB3Hf867njtbWMlQ0ueRtbz9fIl/74NRGCfP+olz/uGvfBbxMARGmMZ6CuLfWrbUbt7e2keNv4QyLtYep4zj8abxr7DVJHmxt58Z8iX/AL5NRm3n/wCfeX/vg17FpssdzaAmJVYHDD3rN8QavbaS8NuUIllUsNoHA9eQe4pPGy7DUDy4wTgf6iX/AL5NfVPwRRk+GFgHVlPmy8EY/jNeO6fdh7yNZk3CcHY5XByOoIHH5etfSfh2zgsvDthDbptj8lWxnuRkn8zWGIxDqRSZajZk+s/8gS//AOveT/0E1D4a/wCRX0n/AK84v/QBUus/8gO//wCveT/0E1F4a/5FfSf+vOL/ANAFcP2zqX+7v1/Qs6nxpN5/1wf/ANBNfKPibw3da1qCXMDxKAm1t5PJz9K+tLmFbm2lgYkLIhQkdcEYr5/1LTVs9UurSKWQrFKyKWxkgHHNaI5zyxfBeoCUBpIsZ5wT/hXtfwT0dNL1zUSrMd9sBz/vCuJvrn7OjpDMGugwARuByRn9K9J+EwkOqXbSkFzbDOOmdwqm3YdrHSa78P4NU1qTU7a6+yTvC0Zba7MrE5LqQ4wccVWn+G1tqGtx3uq3QvIklkcIwkV8N91dwk4C+wFd/SYrSOKrRSSltoTZCRqqRqijCqMAU6iisBhXhPxoGfFVoMcfZB/6E1e5yzRwxtJLIqIoyzMcAD3NeIfGUxya5ZXMbhkNoPmU5BG44IpMmTsjyeaIhznJU9D6VAVIq7cHdFntmqeKABQF+tKSCwOenanBMjpSiP1xQB23w48WalpPiSysLaRjZ3c6xywyHKnJAyPQ/wA++a+lR0r5T8Fx/wDFaaN/19x/+hCvqzIoGhaKM0ZpjEJwK5TXfE9i0up6Dh/tIspX3cbeEzj64Irf1a2lvdJurWCYwyyxlEkBI2kjrxzXhN/4E8QreuGtmWJFkZ5icqoC5Jz3Bxx3qW2gZwk7Kk5VceXjINUpFzKxHTNa8EYljDGMAHnrxVyPRLdl8xpJCCMnGBitlSlLVHM68Y6M5sRnPNPEXFdVHpdmMbYyw/2mP9KnSwtUPFvH9Suf51qsLN7syeNgtjkNnoK+gfgvG8fgyTejLuunIz34UV5osaJwiKvPZQK6fTvE17a2OmafYxXKrFLLLO6dJO4Xjv8AWs69JUY80maUMR7WXKke1UVQ0fUl1bTo7tYZYd2QY5Rggj+f1q/WKd9UdQUUUUwCiiigAooooAKKKKACiiigAooooAKKKKACiiigAooooAKKKKACiiigAooooAKr36s+n3KqpZjEwAHc4qxRQB5FrPh251az8k2k+9QcAxMQe+OPcCsSw8NXlxaQxQW089tHJ8jxwkrwTwDjBAJPP0r3WT/VN9DXPeBAP+EPsf8Agf8A6GabnqXGK5GziF02/TAFjcZH/TM1yI8EC31aRrKGcSY8xrbZkqCevrtyOntX0RgVzsGP+FiXf/YLh/8ARslDqWHSpqSlfor/AJHldv4e1C0j2LYXPXJPlnms3xD4TfVFhkura4gliO2OTZjqeAc9ee1fRNcv4450e2Hc39t/6NWhzaVyacVKaTPGNO8MXW23kgtbiaOLKoyRkgnOG5+or6C0mN4tGsY5FKulvGrA9iFGa5Tw7qN7omkiwn8PatK6SytvijQqQ0jMMZcdiK1v+Eon/wCha1v/AL9R/wDxdR7VNam8sJNSfLt6r/M09Z/5Ad//ANe8n/oJqLw1/wAivpP/AF5xf+gCsjUPEF1d6dc28fhzWQ8sTIN0UeMkY5+etvQYZLbw9psEyFJY7aNHU9QQoBFSneWg5wcKFpd+/kaFfP3jCSaK81yS2GZ1eUp9cmvoA157qXw3ub3U7m7TUo0WaRn2mInGTn1rVM5T5q0W6u7qeZJ5HcNlpN5J7H8v/wBVe7/BczGWbzs7xbd+v3hT7T4WtefaGW9gTbK0Z/cnnbxnrXX+EfBsvhq6nme7SbzI9gCptxzmhNNaDemjOvopO1MeVI0ZncKoGSScAUhElMlkSJC7sqqOpY4xWYdSmu2KadCZB086T5Yx9O5/CnR6V5kglv5WuZByFbiNT7L/AI5rPnv8JfJb4jgPiJ4j1ExfZLNVbT5gPnCHdKQQSAemOn1ryjUdQu7+1sIrtwIoIDBD8mAVDHPPfB4r6gurS0uoPKuoIZIgchZFBAPrz0r598eazYajrtnFYWUdpb2sbxqkQAQ5YnIAAx3z9acE1LVmdaSa0Vjkjpskw2wDdjqM1LHoNwR8zRqPrmrlvO0arMIwy4I2k4/z0p9pfy3mosCqxxBeEXnH4mu6NGN9Tz5V6iTsQJoGcbrgfgn/ANerCaDbD70sjfTArTB9aeAK6FQguhzPFVH1LXhDTtNs/FOn3M+ESKTeXkkwFwDz19cV674Z8X2/iCORm8mB958qPzcs6ZIz29O1eMc+Ym1Q+GHyno3PSvRNC8EabqtnYXjMyRxA/LBKpWT5s7TjOAOhHB5NcVZRVZReiselgZKcX7Rno3nR/wB9fzo86P8Avr+dYn/CGaD/AM+I/wC+2/xpD4N0Ef8ALiP++2/xqbU+7O21Lu/u/wCCbZmjx99fzrzP4g+O0ggn03Sbl1uIw63BEYK9MbcsDnk9vzrbvtN8LWc32ZLBrm7PS3tyzP8AjzgD61j2/wAM2u7ma7uJRaJKSUtv9bsB7E8dPxq/YwcW3K3bTc2jQpOLc5Naaabni9i5kaOMAgZOfpipb6WeOL7OJpPJPVNxwfwrrfE/gW88K6oJ1L3GnSNiOfHK8H5XxwD/AD/SuT1Ecr+tXR1hqeHVXLUsa9jxYwgdNoq0p5qvZAfYofTYKsgKP/112xWiPOk9Qb7ua3vDFzBpd9Fd37TQ2cjlRMANiMRjJJ/zxntWAcYxnvXrPgjQ7G48M2lzcRLcGTedkoDop3EcAj2rlxsVKCTO7L0vaXZqw+LfDEMQRNbsAo4H+kKf61qadqtjqsTS2F3Dcxq21micMAeuOKnFpbAY8iLH+4Kw/DqKms+I1VQoF8mABj/ljHXnXaaR61k02joqKKK0JCiiigAooooAKKKKACiiigAooooAKKKKACiiigAooooAKKKKACiiigAooooAKQnFLSHpQBzzeIrqaa6itdFurhIJWhaRZYwMjr1YGsbwfq2oW/hezji0K6nQBsSJLGAfmPYtmtrw6P3esf8AX/N/SuQ8Ff21qdtNaWesmyt7RU2oLdJMlyxPJ+laqKcnpsv8goxlOhJuXVfqdl/bmqf9C3e/9/ov/iqxItW1AeOLmYaFdGQ6dEph82PIHmSfNndjHb8K0honiT/oaW/8Ao6xYtJ10+NbmEeImE40+JjN9kTlfMfC46cEE596mShdbfibYek7T9/p+qOj/tzVP+hbvf8Av9F/8VWD4s1S/n0y3WXQ7qAC+t2DNLEckSDA4bvWt/YniT/oan/8AY6wfFela5Dp1sbjxC06G9t1Cm0RcMZAAePQ84pyULdPxIoUmqivP+vuOlGtaoP+Zbvf+/0X/wAVS/23qn/Qt3v/AH+i/wDiqrDRfEeP+Rqf/wAAo6P7F8R/9DW3/gFHVWh5fiZeyf8AP/X3Fj+29U/6Fu9/7/Rf/FUv9uap0/4Ru9/7/Rf/ABVV/wCxfEf/AENTf+AUdUdXs/EumaPe3w8TmQ28DyhDZRjdtUnH6UJQbsrfiCoyenOa0PiG4Oo2tpd6Pc2v2lmRHkkQjIUt/CT2FbuciuXuJXuL3wrNIQXkZmY+pMDZrpxiomkrEU3K8ot3sYdpLe2L3Mf9mTSh53kVldQCCeOpqz/ad7/0B7j/AL+J/jWpRxXOoNaJnQ5J6tGUb/U5Tsi0sx5H+smlGF/AZJpyaSJXEt/MbpxyFYYRfov+Oa0u9LxT5F9p3Dnf2VYRUCgAdB2pcUtFWQc5400O71/RBaWkqqyyrIyMSBIozlcjp1/SvFvEXgHWdNsf7Qk09/LiAEjh1bYOcHAJ49T2zX0XxTXRXQqwBBGCD3FS4Jy5ge1j5cjUfYkGB36H3qtpA/05sf3TXut38LdCu7uSYSXUETnPkwsoUHvjKnj2rk9e+F8+k6jFcaDFNdW0i7XjZgXRvXPGQf0rujWhdI86ph5pNo5Xbmn4NdDb+A/Ek4BFksYP/PWVR/LmtSD4Yas5/wBIvrOMf7G5z+oFdLr011ONYaq/snOeHbFtR1+2tljSQsSSrnAIAJ/pXs+i6PDpNn5USou47mCKAufaud8O+AV0PVY9Qe/MzxhgEWPaORj1967QdK8+vKM6nMj1MLSdOFpbi4rJ8TO8XhrUpY3KOts5VlOCDitesfxUf+KV1T/r1k/kaKNvaR9Ud1BXqx9UT6TptpY2MS2sKRBkDMVHLHHUnua0AuKhtD/okP8A1zX+VT5qJO7dyJtuTbIZraG5iaKeNJY2+8jrkH8Kpz6BpVzZy2j2FuIZUKOqxhcg+4rSopXIsjiE+F2iRoEWa62jplwf6VKnwz0IY3Pdt7eZgfyrsqKv2su5n7Gn2Odg8C+HIMY01HI7yOzZ/M4rctrWGzgSC3jWKJBhUQYAHtU1FS5N7stRjHZBXPeH/wDkN+JP+v5f/RMddDmue8Pn/id+JP8Ar+T/ANEx1lLdGkdmdDRRRWhIUUUUAFFFFABRRRQAUUUUAFFFFABRRRQAUUUUAFFFFABRRRQAUUUUAFFFFABSGvHfF3xP1nS/EN5YWRt44oJDGMx7jxxzmuXuvjF4pjX5Lm3yemIFp2A9r8O/6vWP+whN/SuZ+F3XVP8Adg/k9eZR/E3xJZAi3uoV+0/6RIDCpyzdf5VV03xrruiGYWE6x+btDkRg9M46j3NdPI1KpHy/WJphF/skpen5n05XPQn/AIuJd/8AYLh/9GyV4i3xN8YP/wAxFh9IU/wqqPG/io3jXy6hILpoxEzhFyUBJA6epP51yThLTTqXh2mp/wCH9UfTWa5jxt/yCbT/ALCFt/6NWvDj8QPGbNzqlz/wFQP6VHP4w8SXJia71G4ljjkWUJJgruU5GRj1FVOElFtonDWlVikz33WtS1O31bTdP0xLQyXUc0jNc7sAJs6bf96ub8TaprkNpe6bqAslEli06SWZcMNska4yT/tVo2+of2lrPhTUHAQz6fcysOwyISa57xXrml6xqV3/AGffQ3Pk6ZLHJ5bZ2t50XFcs72bv1BdEdivgvQ8c29x/4GTf/F1meJPCOjW3hnVJ4oJw8dpK6k3cx5Ck9C2DXZjoKyPFn/Ioax/15Tf+gGuinCPMnYUZy5lqcr/wjOlK/hpRDNi5z5v+ky8/uWbj5uOR2xXRDwVoWP8Aj2uP/Ayb/wCLqo3+t8I/j/6IaurFXVhF2uv6uYxnLnlr1MD/AIQvQv8An2uP/Ayb/wCLo/4QvQv+fa4/8DJv/i66CisvZx7GnPLuc/8A8IXoX/Ptcf8AgZN/8XR/whWhf8+1x/4GTf8AxddBRR7OPYOeXc5//hCtC/59rj/wMm/+Lo/4QrQv+fa4/wDAyb/4uugoo9nHsHPLuc//AMIVoX/Ptcf+Bk3/AMXR/wAIVoX/AD7XH/gZN/8AF10FFHs49g55dzn/APhCtC/59rj/AMDJv/i6P+EL0L/n2uP/AAMm/wDi66Cij2cewc8u5z//AAhehf8APtcf+Bk3/wAXR/whehf8+1x/4GTf/F10FFHs49g55dzn/wDhCtC/59rj/wADJv8A4uj/AIQrQv8An2uP/Ayb/wCLroKKPZx7Bzy7nP8A/CF6F/z7XH/gZN/8XWX4j8I6NbeHdQnignEkdu7KTdynBx6FsV2lY/ir/kVdU/69ZP5GtKNKDqR06o1oTk6sVfqijb+DNDa3iZrefJQE/wCmTen+/U3/AAhWhf8APtcf+Bk3/wAXWzaf8ekP/XNf5VPUOnC+xnKcrvU5/wD4QrQv+fa4/wDAyb/4uj/hCtC/59rj/wADJv8A4uugopezj2Fzy7nP/wDCFaF/z7XH/gZN/wDF0f8ACFaF/wA+1x/4GTf/ABddBRR7OPYOeXc5/wD4QrQv+fa4/wDAyb/4uj/hC9C/59rj/wADJv8A4uugoo9nHsHPLuc//wAIVoX/AD7XH/gZN/8AF1f0vRbHRo5Y7GIxrK++TdIzlmxjOWJPQCtGjFNQitUhOUnuxBS0UVQgooooAKKKKACiiigAooooAKKKKACiiigAooooAKKKKACiiigAooooAKDRSGgD5V8dTk+NNYx0+1Sf+hGsC3xJJ5bn5G4PGce9dra+HofFvxf1DTbm5MNubmaRypwzgMflHv8A/Xri7uMWuoXEScCKVlGfY4qkxHqEXwiluYLacaiZEMQAKRAYXHB5b3pnhDwTHrTXZe7lj8kR/dA53Z/wrnpviJrlx4ftNKtZzatbrsMsRw0ijoM9v611Xww1tre41BLlmYFFGfTGf8TXVRqS5ptb8v6o6qcF9UqLpdG+/wANbCL/AF19dHP+7/hVS28HaZJ4ol04TTsi2SSAlgDnewPb2FYVh8RbqwvrnT9VlluoxO22ZvvoBkAY7jpWrpmsiTxcLxCxjks1wehwWb/Gsqleb5depnhoRSqafZf5o2brwJoVku+5up4kP8TzAD8zWLrHhbQkgiW1lmlZ54ULeaCCrSBTjHsa898RaxfajYf2RcTvN9muneOWaRmfB4KkntwKTwhdXAgmtJHcwLcRdD907xnB7Uqtebg02LCU17aNj3q88NLJY2VtDO0K2ls9rGQ3Ox9oOT64QfnXmWu+B7LRLyV7adv3ds13gPuyVdF2n8HNZFh471Cy0fUNClllkEocRXDSEyRt9SenFc3oN1cRTXKrI7B/kkyc5XOT+oFcteyjoOlfnPq+wulvrC3uk+7LGrj8RVDxZ/yKGsf9eU3/AKAa8g0z4pX/AIa1m50ueFLvTo5nEQ+68a5JwD36969V1m/j1T4e39/CrLHcadJIobqAYz1raC1RC+IrN/rfCP4/+iGrq65Rv9b4R/H/ANENWvqWv6dpMyRXlwI3dSyjaTkD6Vc020kZQi5VJJdzVorA/wCE00L/AJ/P/Ibf4Uf8JpoX/P5/5Db/AAqfZz7G/sqnZm/RWB/wmmhf8/n/AJDb/Cj/AITTQv8An8/8ht/hR7OfYPZVOzN+isD/AITTQv8An8/8ht/hR/wmmhf8/n/kNv8ACj2c+weyqdmb9FYH/CaaF/z+f+Q2/wAKP+E00L/n8/8AIbf4Uezn2D2VTszforA/4TTQv+fz/wAht/hR/wAJpoX/AD+f+Q2/wo9nPsHsqnZm/RWB/wAJpoX/AD+f+Q2/wo/4TTQv+fz/AMht/hR7OfYPZVOzN+isD/hNNC/5/P8AyG3+FH/CaaF/z+f+Q2/wo9nPsHsqnZm/WP4qP/FK6p/16yfyNQf8JnoX/P7/AOQ2/wAKzPEHirR7zw/qFtb3ReWWB1RfLbkkfStKUJKpF26o1oUpqrFtdUdXaf8AHpD/ANc1/lU9QWn/AB6w/wC4P5VPWL3Zzy3YUUUUhBRRRQAUUUUAFFFFABRRRQAUUUUAFFFFABRRRQAUUUUAFFFFABRRRQAUUUUAFFFFABRRRQAUUUUAFIaWkIzQB8j+Jjf6d451GeIy2t1Fdu6MDtZfmJBH4YNWvC9tY6lqN0+rq8kZjLM4OCrE/e/n+deh/GHwTL59z4rt50MZEaTwsMHIwoI9e1cV8PIobnU76OeMOiwZwfXcKpCLj/Duaa+g/sy9imtpgxVpcqRjscfX9K63S/B1xo8U6i6gLyKhJ+bg4Oe3+cVpaXE0OpxsJd1sQTHGRymAM898nmsfx74t1HSbO1GmeRunB8x9u90GMgYPGCCetaqXIm++hcZz5XBbMy7r4Y6nfajLcLe2iqzZIO7g/lXSW3hV7IIFu4hMlskLfK2MjJ3A/wCelM+G3i668Q2V1FqCoZ7cAiVF27h7gcZqr4+8Sazpljby6ZbKkE5Ie62BjnkBcH2Gc1D5bXZMJSV0upmy/C68vryaddTtwGc8eW3Wtu48Gx2umx2dm0EUqPG0rBCNxBBLfoTUfwx8XXuvRXdtqCxtJAoZZUQLnnuBxVb4h+LNT062tk07ZCtwXLzhQWwCQF5+hNOXK46jpzlCalHdFVfhNJd3ksy6wgy5JHkHj9a3D4F0mxyElSJ/J2SlYDhzlcseevT8zVD4W+L9S1hbu01Bll8pdyShQp69Din+P9Y1mLR0urCWO3sy7LNMrL5o5IAA6447Umo8t2TG99Cs3wst9RvXvP7Zk+diSPs3r77q9K1GyGnfDW7slcusGmSRhiMZxGRmvNfhR4l1HVFvLO+madI1DJIw+Yc9z3r1TxH/AMiPqn/XhL/6AaatdWHD4iif9b4R+p/9ENVmdQ3j62BAP/Evk6/761WP+t8I/U/+iGq1L/yP9t/2D5P/AENavr8mVQ/iVP66G/5Uf9xfyo8qP+4v5U+isLsV2M8qP+4v5UeVH/cX8qfRRdhdjPKj/uL+VHlR/wBxfyp9FF2F2M8qP+4v5UeVH/cX8qfRRdhdjPKj/uL+VHlR/wBxfyp9FF2F2M8qP+4v5UeVH/cX8qfRRdhdjPKj/uL+VYHjPXV8JeE7/XRZLdfZFVvJL7N2XVeuDj73pXRVwnxl/wCSTa9/1zi/9GpRdhdnmv8Aw0n/ANSjH/4H/wD2uj/hpP8A6lCP/wAD/wD7XXgtFF2F2e+f8NMP/wBCmv8A4MP/ALXS/wDDTEn/AEKa/wDgwP8A8brwKlxSEe+f8NMSf9Cov/gw/wDtdH/DTEn/AEKa/wDgwP8A8brwPFGKAPfP+GmJP+hTX/wYH/43R/w0xJ/0Ka/+DA//ABuvA8UlAHvv/DTEn/Qpr/4MD/8AG6P+GmJP+hTX/wAGB/8AjdeBUUAe+/8ADTEn/Qpr/wCDA/8Axuj/AIaYk/6FNf8AwYH/AON14FRQB77/AMNMSf8AQpr/AODA/wDxuj/hpiT/AKFNf/Bgf/jdeBUEUAe+/wDDTEn/AEKa/wDgwP8A8bo/4aYk/wChTX/wYH/43XgVFAHvv/DTEn/Qpr/4MD/8bo/4aYk/6FNf/Bgf/jdeBUUAe+/8NMSf9Cmv/gwP/wAbo/4aYk/6FNf/AAYH/wCN14FRQB77/wANMSf9Cmv/AIMD/wDG6P8AhpiT/oU1/wDBgf8A43XgVFAHvv8Aw0xJ/wBCmv8A4MD/APG6P+GmJP8AoU1/8GB/+N14FRQB77/w0xJ/0Ka/+DA//G6P+GmJP+hTX/wYH/43XgVFAHvv/DTEn/Qpr/4MD/8AG6P+GmJP+hTX/wAGB/8AjdeBUUAe+/8ADTEn/Qpr/wCDA/8Axuj/AIaYk/6FNf8AwYH/AON14FRQB77/AMNMSf8AQpr/AODA/wDxuivAqKAPv+iiigAooooA8M+MnjDU49SufDEaQiyaON2Yqd5P3uua5T4anZq984OGNtx9cirnxj/5KLdZ/wCeMX/oIqh8OxnV7tf+mOSfT5hTQj0O61qx0aS1ub9jFG5kT5UJ547D6Vw3iK68Oa7cIw1S6t2QbBJHbkhlycBgccjOM+lXfHzE6ZZLknE5x7fLXErZySbMMMsM49KtbWEjvvDfiXwr4VsHt7aW7leQ5klaLBb8M8CsrXdf0LXR9nN1qUEYJ2tCmflJztZc4IyTg9ea428tnt1HmHrkdfQ4qtZnMjY9KG+g0eoeGfEXhrwtZvBZxX0ryH95K8YBb8M8CsvxF4g8PayPKu7W+8lXLxyRlVeMnqOpBB6+1cgZZEUbCPfIqhc3UrHYxXHsKG9LAepeG/Ffhzw1ZmKw0+8bzOXkcqWb9aztd8ReH9dbZdabdNEHLoVkCuhPXB7g+hri7Xm3j+lTrBuG7a23Gc807iO60Pxponh21aDTdHmUN95mkBZvqa9VfV0134W3mopEYhLp83yE5wQrD+lfNJliEgQNyeAOa958KSPJ8EbvcB8lrdKPphqE9UXBe8joj/rfCP1P/ohqtS/8j/bf9g+T/wBDWqp/1vhH6n/0Q1Wpf+R/tv8AsHyf+hrV9fkwofxKn9dDoqKKK5xBRRRQAUUUUAFFFFABRRRQAUUUUAFcJ8Zf+STa9/1zi/8ARqV3dcJ8Zf8Akk2vf9c4v/RqUAfHdFFFABUkcbSOqKCWY4AHeo6tWF6+n30F3GiO8MgkUOMjIORmjoBreKPDcvhy7ggd2kWWEPuKbcOCVdfwYEZ7jB71Y8I+GYfEK3zTPcAW4TCwKpZixI/iIHGKb4ovdY2W1jq9yLqTYl7HKzs7Ks0asFye2MceuaTwleTxtqFrFZ2d1HJbtPIl1v24iUvxtIOeDWTVTkt1AytZ04aVrd5p/meYLeZog+3buwcZx2rWudF0my0qI3eoTR6lNai6jiWHMeG5VC2c5I5zjA6GsXUtQn1TU7i+uSpmncu20YGT6CuiGsXzeDmma1sXERGnC5dCZ1RgzbR/DjAIzjIBxVPmsgOTf71NpScnNJVgFFFFABRRRQAUUUUAFFFFABRRRQAUUUUAFFFFABRRRQAUUUUAFFFFABRRRQB9/wBFFFABRRRQB81fGAk/Ee9B7RRf+gCqPw7Zf7bulIGTb9/94Vr/ABl0y8g8cTX8kDra3McYilx8rFVAIz68VlfDtCus3sqjOLUjH/AhTEa3xBGNPscd5247j5RXBrPOo2iaQDHQMa734hvG+nae8RO1pn4PY4FebLgp05rWnBz0Qr6Fi4Z5I/ndmx03HNQWXEj9qWVR5J+XBBHOPeorbBmwwBB7Gn7N8/KF9C5JOsfynBJFZ87B2yK35LdDpMmyNQ+Bg496xLc/vVjYAqD0xTlSakogmXrYgW8YyOnrV1L/AMqEw5BBBXvxmpPskDWUrpEisEJBxzVjS0VrVtw/jNV7FqVmwuc+0SiZZjJgKc/dr6B8J/8AJELs462t0f8A0KvINUtwNOnZR0Q17F4YUr8Dpwf+fK5/9nqJQ5JJFQd2jfP+t8I/U/8AohqtS/8AI/23/YPk/wDQ1qqf9b4R+p/9ENVqX/kf7b/sHyf+hrT6/JjofxKn9dDoqKKK5xBRRRQAUUUUAFFFFABRRRQAUUUUAFcJ8Zf+STa9/wBc4v8A0ald3XCfGX/kk2vf7kX/AKNSgD47ooxiigByDLVrJoNzLY2F5GY2jvrh7eMBuQ67c7vTO8Y9eaye4rrPDCz6noOraZAT9qhMd/aMH2lHQ7Xwe3ytkk/3BQxN2ND4kaBf6V4i023vo44Xl060RQXBxsiSNs4J4DAj8Km8EeDdZufEOu2Vtbq89jaXFvOu8LhmjdF+9jIJrkJIb+ezdpZ98Fs5Ta04O0k87Vz39RXS+LINRWDT9dW48pb22hM4jmAPnRjZnAPPABBHTd2pcyFzI5q20a4uru9tojG0tpFLK4DZDLH97aR19foK6hPDGqf8Kim1fyV+wtqEcwk8wZ2hWjPGc/eYfnWdoaXmmeMrCa7aORpX3zkzq3mRtkSAnOCSC3U1na3Fd6Rqt7pbXMpjgdoQvmHBQNkDHp0NCabGpJmOyknIBx9KaVI6ivUNGK3Gkw+Vf6amjR6e4ntJJEWV59rZwp5L7sEH0xjpisDx7rltql/9ltHmaG3c4JkVo+gA2AKMD6k1mqrlLlsM42ilwaNprUBKMUuO1XLOwlvN/lYwg3MScYFJu25cISm+WO5TxSVp3Wjz2sIlZkI77TyKji0u5mtnnRMhSMgdeaSnFq9zSWGqxlyuOpQxRTmUrwfWm1RgFLikq3YWb3spRDjAJP0pNpK7KhCU5KMd2VcUYPpWnc6TJFLGEcMrsQvY/lU40GUu6ecnyqT9fao9pHudKwVdtpR2MSilYYYj0NJWhyBRRWppOh3esi6+xrve3jEhjAJZ8uqAKB1OWFJtJXYGXRXVXPgW/g0rUr9bq0mXTnjS5jiYsys/bOMHB4OD+dZ/ibw3d+F9RSxvJInmaBJv3ZJC7hnByOo6GpVWDdk9QMWiiirAKKKKAPv+iiigAoopDQB5v8YtTsE8GXFo80TXJnjQJkFkP3vw4ryr4dEjVLsjr5Ix+dY3jPUJtS8Z6pLc4aVrhkG0Y4U7Rx9AK2Ph2CNVvVIIKxAYPrmmJmp8QmzpunjGCJn/AB4FebqDt6c16V8RtpsNPKnP75uoweg615rcSOh+Rj+Fa06nJsTa4rn9ywJ54qO2GZRRNIxwo611Nr4C8SBFkTTHKuoP+sX/ABqlVbnzWHbSxQmcf2VMocbioAAPPUViW0b/AGhSyt9SK7QeBPE5OP7MYfWVP8akHgDxOw509R9Z0/xpyqNyUrBbQyopo/s7ozgZQgD8KNPv4ba3MciyE7ieBxW1H8PPErkbrSFR7zrWPrmhXmg3aW16qCRow4CNkYyR/Sm6sr3FZBfajDcWc0Mccm51IGcf417V4cBHwQmz/wA+Nz/Jq+dRDJ9qRgp2g8mvo7QBj4IP/wBg64/k1ZublJXLgrNGwf8AW+Efqf8A0Q1Wpf8Akf7b/sHyf+hrVU/63wj9T/6IarUv/I/23/YPk/8AQ1quvyY6H8Sp/XQ6KiiiucQUUUUAFFFFABRRRQAUUUUAFFFFABXCfGX/AJJNr3+5F/6NSu7rhPjL/wAkm17/AHIv/RqUAfHh60lFFACntW34Rvo9P8S2M07FbZpPKnx3jcFH/wDHWNYlKrbaALuq2Uul6veWEv37edojzwcEituz/wCJn4Fv4GXdJpc6XUTA8iOTCSA+24RUePCG1y3kP+sl06zkc/3mMCEk+5qDwaxF/qMf8L6Zdhh2IETMP1AP4UBYwN7bxzXS+K83thomt4y13a+TM46NLCdh/HZ5ZP1rmCcvn3row3mfD2VTz5eqIV9t0TZ/9BX8qASOc3EcZoByeaQg5rf0Tw2NWsLy+n1Wx063tXjjZ7vzMMzhiANit/cNAHR2+kWEPgvT9Q/sjT7mWaCaSWW4vvKcFXdRtTcM8AdB1qrH4e09/G9tpphb7NJYCYruP3vsvmZz/vc0l5o1le2VlayeM/D4js42jjIW5yQXLHP7r1Y1tpeQJYJCPE/hQ3aW32VL4xXPnLFt24z5eM7flzjOK53Ca2fcZ5gw5wBVqwvPscrPjJKED64rfl8HRHT767svEmk35s4fPlhg84Ps3BcjdGB1Yd65T+LHet2k1ZlU6kqclKO6Nm61dZY40RXxjEhP8X0qca1afZvs/kSiPgbg+GwM+3vR4d8S6roRa20yXyzczRs5Xhm25GzJ6A7ufwq/418Uaxqmpalp2pIY447+SRLdyGa3IJHlhhwQOn4VHso2sdf9o1+Zyb1ehyt00TSsYVZUJ4DHJqClqSOGSQHYpOOTjtV7HG25O5FV7T9QksCTGiEk5JI5x6VSIqW3tprmQRwRPK56Kikk/gKGk1ZjhUlTlzRdmdXa6N4o1zT4brTtDu57feWSeKIsCRwefrVLVp9W0mZrHUrF7W72DcsqkOAR1xWxo+g65BLbHWL5dDtIYJ0ie+kVGQOjZCxn5iGLc4B65FZ+uafaW+j213/a8uoSbvssLJBthAjALAMx3HG5cfKOtR7OPY3+u17t825yh+8aSnnkmneTIU37Tt9cVdzms2RjGea6Hwv4lm8Nf2jNavJHdT2wihkTHyHerE/kp/OueIwcVc0ld2sWQI489M/99CiUVJcshHfaV490axlnMmmzeRezLNd26Y2btjAhc9t21hnp0rlPFmu/8JDqMN4VcOIFSTd3bJJP05rY8Q+O/FFt4j1OCHWrlIo7qREVSMBQxAA4rM8cu83ieeVzueSCB3b1YxISfzNZxoQjLnS1HdnNUUYp204zWohtFFFAH3/RRRQAUUUhoA+fvAlnbXfxrv8A7TGj+W9xJGGGfmDYz9Rmk0u5Nx8RfEcrpGn76RAI1CAgOQMgdTxz60um3jeAfivqd9rlldCGYS+W0Me4MGbII9RisPQdbsG8Z6ncXTNFb30shjduChLlhn0600Jmr8R49mmWBC4JmY9fYV5w7MB92verayjlkWK7SK5iUFkLqGHauM8ba1a6OYILOwtDPMnmFmhBCLnCjGMZ4NVbS4keXNlpOmDmvqawUDTLbufKXn8K8l8HTp4htZzcWsKzwYJaNAAwPtVnxH4/1fRfs1vaiHLR79zx5AGSAP0qlaKuG7seqk80A+9ea+D/ABnrXiFblbl4w8Q3KyRgDFZPiDx34i0zyEjukVpQ0m7yl4G4qB09v1qubS4kj2ICvKvifYXt34gtXtraWRRbBcohIzuatD4b+K9W1+4u4dVm87ZHvRwgXHPTgVhePPEupQtbxwTvCJkZ2kQ4bG9lCA9eNufxpSatca3Odj8Ma6+CumXR/wC2ZFfQJsTpvwmltGjEbx6S4dR2byzn9a88+FWtanqNvdWl/NJPHGgdJJDkqc9M16z4oGPBmrD/AKcJf/QDSW6Lh8SM4/63wj9T/wCiGq1L/wAj/bf9g+T/ANDWqp/1vhH6n/0Q1Wpf+R/tv+wfJ/6GtX1+TCh/Eqf10OiooornEFFFFABRRRQAUUUUAFFFFABRRRQAVwnxl/5JNr3/AFzi/wDRqV3dcJ8Zf+STa9/1zi/9GpQB8d0UUUAFFFFAHUeOv+QxZf8AYKsf/SeOofB3/ITvv+wZef8Aoh6m8df8hiy/7BVj/wCk8dQ+Df8AkJ33/YMvP/RL0Ac93rqtH1G70fwfcajYTGG6GoRwh8A/KY3J4OR2FcqetdDF/wAk7uf+wrF/6KkoGpNbEx+Iniv/AKC7/wDfmP8A+JroNG+It6+jX9pq2vXdtcSSwvBNDZRy4VQ+4Ecddy+vSvN6KBHpX/CZD/odtT/8FEX/AMVR/wAJkP8AodtS/wDBRF/8VXmtFAHqUXxB+w6dqfleJtQvbqe2MVuj6dHEqPuU7iQx7Ajp3rll+IvitJAf7WY4PQwxkH/x2uWooA6yPxNpl/NG2taDAXVgWudOP2aX67RlCf8AgI+tbd74ntLLQ7mbw1rtxFcyajJdSwXcOZmRwoA3ncHwQSSSCck4rziigDp/+Fh+Kz/zF3/78x//ABNbGg+KNY1hNWlv7zz3sdOkuoC0afLIGQA8Dn7xrgK6jwcP9H8S/wDYFm/9GR0WuVGUou8WJ/wsPxX/ANBd/wDv1H/8TS/8LE8WAHbrU6EjG6NVRh9CACK5elHvQSSy3E08hklkaRz1Zjkn8a1tM8Xa7o1kbTT9QeG3LmTYFVhuIAJ5B9B+VdzYWGheXpH2WC3mvGFk1+s6jCwnbkp6kn7x6jIHrUfjHSdG0/wrezWcVt517eJewlCCYYHDYjHpghuPYVzvEJSUbbjsct/wsLxV/wBBaT/v0n/xNaaeKtbPhmbWftzfblvFthL5af6soWxjGOoFcKetdDH/AMk8uP8AsKR/+imrdoIycdiY/EPxVn/kLv8A9+Y//iataZ8QPFMuq2cb6qxVp0BHlR8jcP8AZrjjUltO1tcxzpjfGwdc+oORTEaPif8A5GvV/wDr8l/9DNdX4n8a+IdM1dbOz1JoreO1tgieWhwPJQ9xWZP48kuZ3nm8N+HJJZGLO7WJJZjySfmrB1nVptb1KW+uI4o5JAo2QrtRQoCgAdgABQBr/wDCxPFf/QXf/vzH/wDE1Y8Qare614L0m91Gbz7n7bcx+YVAO0LEQOAO5P51yFdHef8AJPdJ/wCwhdf+gQ0Ac5RRRQB9/wBFFFABRRRQAx4kkOXRWx0yM18i+Jbaa18UapDPE0Ti7kO1hjgsSP0r69PSuV8VeAdF8XPHLfxSR3EfAnhO1iPQ9iKaYM8g+F9/dXF9PZTTu8EUJMaMc7ckZxW94k8F2mueVHLdyxzQg7Cq5BQngEeoJrI1H4XeK/D+tudAE1zasMpNFKqMB/dYEjn6V69fRiK70YGNUd22yDaMnC9D+tE6ihG7Q4Qc5WRxHhfw9Y6JZSQ2rM2/Bd5FwTWbr/g/S9XdYpWmWaIFkZMD5SSdvPbOTUfjb4a+IE8Q/a/Dv2i4sLklngWfb5LdxyRkHt6V6h4jhC+FjG6gnEaMD35AIpzrKMG7bBTp881Huef+GdI0zR7WWG1LAnAdpCMnjP8AWmav4T0vUB5V3ZTARnckpO0DdyQD6Z/U1jeIvhBqtl4jiu9AhN3p8r+Z5RcK0HIOOSMj0xXr3iZcaBgjB3pn8xSqVuWDdh06fPUUb7nAeGE0DQxMlvNbw7sBt0yknj1/Gq+sw+GL8GOcWc6qzOkn2gfKTgkZB4B59uPeq2ufB29i8Wx6hpGy5sJ5xJNFKwDR5YFhz1HWu/17SNNtbjQ0gsLWINfKrBIlGRtbg8VrCXM7MKcFKVmcloOqeHNMikjt7uxtlJGVWYHOPx5r0LxQQ3g3VypyDYy4P/ADXmfiX4LTXGtS6jol3GEuJS8kEw2iPPJ2kdR7Yr0vxMuzwZqyf3bCUf8AjhqU7yQoK0kZ5/1vhH6n/wBENVqX/kf7b/sHyf8Aoa1VP+t8I/j/AOiGqzMf+K+tv+wfJ/6Gtaf5MKH8Sp/XQ6OiiiucQUUUUAFFFFABRRRQAUUUUAFFFFABXCfGX/kk2vf9c4v/AEald3XCfGX/AJJNr3/XOL/0alAHx3RRRQAUUUUAdR46/wCQxZf9gqx/9J46i8Gf8hO+/wCwZef+iXqXx1/yGLL/ALBVj/6Tx1F4M/5Cd9/2DLz/ANEvQBzh610UX/JO7n/sKxf+ipK509a6KL/kndz/ANhWL/0VJQBztFFFABRRRQAUUUUAFFFFAAK6/wAD2zXEHiYICcaJOeB/tof6VyAqxa3t3YS+dZ3M1vKRt3wyFDj0yKAIhFIxwEYn6Vf07QdU1acw2NhcTuBlgkZIUepPQD3NO/4SXXv+g3qX/gXJ/jTJ9d1a8tmt7rVL2eFjkpLcMwOOnBNAG0vhm005gdd1y0tWHW3tD9pm+nynYPxatBvD8eoeGJrnQdEuJodzf6Zd3SmZgmC3lxAjgDqcN39K4XPNaln4l1vTbZbax1e9t4ASRHFMyqCfYGgCgbWctxDJ1/uGtzDQ+A5InRgX1JWBIx0jb/Goj4z8TEYPiDUsen2l/wDGs691XUdRVVvb+6uVU5UTTM4B9smgCoetJRRQAoOB0pKKKACuhu2B+H+lgdtRuv8A0CGueroLpdvgHTG/vajdf+i4KAMCikooA+/6KKKACiiigAooooASsDXSw1XSioB2zZ59+K6CvAfiB4q1H/hMLhbO+ljitnCRhX4UjqR+NTKn7RWHGp7N8x76vSsLxXuOj7VYDMi5z3xz/SsH4XeJr3xDoU635Mk9q4QzMctJnJ5+nSub+Kvi2/sNah0yxuTHHHEJJF2Kcuc45PtinOnzJwCFTkan2PXISTChPXaM1keKEaTRnVBk71P61ynws8Vat4ki1EancLL9n8sRkRquM5z0+lR/FLxbd6ELSxsjH5kymSTeucAHjH61M6blFwHCpyyU10PRYJPNgSTGNyg4rN13R5tVS1MF19mlt5hMj7N3IBHT8aj8IahNqvhTTr64CiWWEFgowM5I/pW3WkW4u6CMnF8yOd/snxD/ANDCP/ARf8ay/Eema7H4Z1R5tcEsa2kpdPsyjcNpyM54rtqxvFn/ACKOs/8AXlN/6Aa1hUfMtvuNI1ZXW33I5UWGrhvDYbWAWkJ8o/Z1/d/uWPrzxxXR6foN9BrA1G+1P7U6wGFQIgmASD2PtVNv9b4R+p/9ENXV06lSVv67mSqy55r9BaKKKwEFFFFABRRRQAUUUUAFFFFABRRRQAVwnxl/5JNr3/XOL/0ald3XCfGX/kk2vf8AXOL/ANGpQB8d0UUUAFFFFAHUeOv+QzZf9gqx/wDSeOovBn/ITvv+wZef+iXqXx1/yGLL/sFWP/pPHUXgz/kJ33/YMvP/AES9AHO966OMD/hXVwe51WL/ANFPXN966KLn4d3P/YVi/wDRUlAHO0UUUAFLk4xSUUAFFFLtPpQAlFLg+lJQAo4pS2cD0ptFACg4GKDyaSigAooooAKKKKACiiigAooooAK6K8/5J7pP/YQuv/QIa52ujvP+Se6T/wBhC6/9AhoA5yiiigD7/ooooAKKKZJKkSlpHVFHUscCgB9BrJufE2iWefP1S1THbzAT+lczr/xN0W00y4/s65+0Xe0iIKhA3Hvk0WFdFnxb4603SrK7tbW7RtSA2KgBOwnuT7V4nc6Nc3wW4jmjZn5JbIqk0rzzPNIxaRyWYk8knvWraatDa2axyhiy+g7VtBJbnPUk3sWNGvPFvhmCWPRri1RZmDOrjdkgcdRWRe6b4j1bULi+1J4pZpTkkN1P9BXYwW0s9pFdRRyPHLEZRhMkKCQSfxFbEfhi/ljDIYiCMgeYoP8AOtLR3I5pnGeGtU8U+DRcHTLKzl+0FfMWck9M4xhh6mqGtS+J/E2sSahqdtGrbAoWNvlUdgoyeO9ehHwpqg6Ih+ki/wCNN/4RnVgpJtSQOeGB/kaXLG9wVSVrHb/DwlfA2mxPxLChSRf7p3H/AOtXUV414X8bafoV/Is94DaycSKFYlSOhHFdtD8TPCszqo1IKTwC8bAfyrCUbM6ITTR19Y3iz/kUdZ/68pv/AEA1DL418OQqGbV7bB6ENn+VHiC7gv8AwNql1bSrLBJYzFHXow2GiHxI1i9UUm/1vhH6n/0Q1dWK5Rv9b4R+p/8ARDV1YqqnQyj/ABJeotFFFZmgUUUUAFFFFABRRRQAUUUUAFFFFABXC/GT/kk2vf7kX/o1K7quE+Mn/JJte/3Iv/RqUAfHmKMUHqaSmAppKU9qSkB1Hjv/AJDNl/2CrH/0njqHwb/yE77/ALBl5/6JepvHf/IZsv8AsFWP/pPHUHg/I1S6I+79huPM5/g8tt2PfGcUMqMeZ2OfxXQxf8k6uf8AsKxf+ipKPtHhIZ/4l2sf+Bsf/wAbreSfwt/wglwRp+q/Z/7Tjyv2uPdu8p8HOzpjPagk8/ordmuPCx2iHTdWHruvo/8A40ajjn8N+YPM0/VNvfF9H/8AGqAMaiuj8/wfn/kG6z/4Gx//ABulFx4Nz/yDda/8DI//AI3QBzgr1Szn0i38PeFbB4Lf7TfCMyKdPifzAbhlJMpO4HAxgDtXIef4MXB/s7WSO/8Apkf/AMbq4NF0DV5I20fXjZOeFttUUptPtKuVx15O2onHmSBM2viD/ZU+iJNptvbMU1GWF5obSO3MIA4jYJ97PUMfSvNG+8a9Bh8ET6Ro+p33ibTtQEdtJGiC0mUq7Hduyw3D5cD/AL6rCNx4N3c6brX/AIGR/wDxulTjyx5b3A5qitlpfDm87LDVCvYm9jB/9FUjTeHQeNP1Qj/r+j/+NVoBkUE5rbEnhbALWesZ9Bdxf/G6m8/wh/0DtZ/8DY//AI3QBztKWyOgFdD9o8H/APQO1n/wMj/+N0faPB//AEDtZ/8AAyP/AON0Ac7RXRfaPB//AEDtZ/8AAyP/AON0ef4QJ/5B2s/+Bkf/AMboA52it+ebwrsHk6fq27PO69j6f9+qr+f4e/6B+qf+B8f/AMZoAyKK3befwv8AN52m6tjttvoz/wC0hUv2jwf/ANA7Wf8AwMj/APjdAHO10d5/yT3Sf+whdf8AoENJ9o8H/wDQO1n/AMDI/wD43TdZ1bTLjRLLTNMtLmGG3mlnLXEyyMxcIMcKMAbP1oA5+iiigD7/AKKKKACuC+JclzdQ6do9qVVruViWY4GFHf8AOu9ri/Fsay+LPDSOMq0kobnHG2gUtjiIPhfqk5XzNRso9390s39BWnH8IbUhRda22TxiKIc/ma9HhKIB8qnHHyZNSiQuuFDg7RyFwc/jTuxciOGtPhZ4ahjLvPfXAHq4GfyWvPPiNo+n6F4gjtdORkge2STDMWOSWHf6CvfJiTbjcjHJ5Df/AFq8N+LrFPFgJHAto1H4k/4003cUkkjIs/EGsLYRW1pCWihjMWURySpJbBwfU1sL498RwhVOmWvAAy1o2f510vwh09Lvw/fOzEf6RjI68AV6I+jo0Cxq2GB+9Tc2nsJU09Txf/hY2tqcNpVgRnJBgcf1qVPiXqcWc6PZhsdQHGOMetetvodlDFvlgMpAyW3EHP0rzPQfEdx4j+IMmk+THFpr20sqRMill2kAfN17mp9q+w/ZLueXE72JOAWPep9R0yfT7RrmSaBox3SUEn8Kp3du0GoXsSsQqXEg/wDHqpTKXjKsw6enatUzOzNO1QTQNIJ0yP4TnP8AKve9N/5Isf8AsFy/+gtXzdZJJDHkSkjI4J9TX0do80c/wUZom3KNNmXOMchWzVTlFyjyougpKXvM1G/1vhH6n/0Q1dWK5Rv9b4R+p/8ARDV1YrOp0CP8SXqLRRRWZoFFFFABRRRQAUUUUAFFFFABRRRQAVwvxk/5JNr3/XOL/wBGpXdVwnxl/wCSTa9/uRf+jUoA+O6KKKAFq/YaPf6i9sttbPJ9puPs0RHRpOPl/UfnWfXZeDZbu603U9LspCt6hjv7EhgCs0R+bBJwPkZj/wABFADfiJatb+KILXcjNFp9nFuQ5ViIEGQfSrvhDw5e2s/iO4uwkJ06wnikRz8xd4pMAY9lY59qwtVk1fxDcXWrX7RyyRbYpXXYmNoCgBRjPAHQV0es3Wtw6Faa1aXTww6lYLa6ggkUiQp+7GRnnKFT0yNxpXRPMjhraxub6Z47aJpXVGkKoM/KoLMfwAJrqLjS7iw+FkV1NtVb3U1eNd2W2qki5I7cg/lVPQYr3R/FGmTGJGJZZSnmrh4jwwJzgZXI5qTxbdanp8s3hae8M2nWFyzW6lV+6clSGxnBDZxnHNCaY00zlwpIo2mvRIfDukL4WstQigW51GSyV5LXcw2KZXVp/wDaxhVwOnU1seI/CGhabp/iS/htAsbwodOXe37tkdVm784JA5/vVhLFQjLldyrM8iIxSYpxpM4roEAGTiuy0jRNGtfDVxrOvTSuPMjS2trK6iErZ37iykMQBtHYda4yn+Y23bnikwPSWbTL/Q9Q1Pwvd32lzfaNstlc6lGqtEVYsVHylsYAxznNec3GTMxJye9R7zSE5oUbAJRRRTAKKKKACiiigAoopc8YoASiilJzQA6I4cc4ph60UUAFFFFABRRRQB9/0UUUAFcb4pbHjHwx/wBdZf8A0GuyrjPFA3eNvDC9MyS8/wDAaBM6dAoGBjqT0NNaRQhGB+eKkNvJjmVQP9zr+tR+QgcK0qkn+Hb1oKEbywgTgAdmJFeCfF26kHjVIPK/cm1iYOASM7jxmvexHGC2E4Bx8teG/GCMf8JaAM4+zx9fqaFuTLY7b4Mc+F7s/wDT0f8A0EV6QGVjgMCevWvnPwj8Q73wjbGzjtIZ7eSUSPuyGHQHH4V75o+oWOrWSalYTLLDMucjsfQ+hHpTluEdjSOOhqvHZ2cbmWG2gRyMb0QA4+tT5DDI6VgadZ+IodfvJr/UrWbSWB+zW8cO1054y3fAzSGfOOvADXL0Lj/j4kz/AN9GsdyAe1bGvELr19g/8t3I/wC+jWdqmoT3kSLII8K27KoATWj0jcmnDmqJN6NjI4ZWjLCFgmRk7eOtfQGh2623wSkjSTzFOnTtu246hj0rwiK9ikgZVc524wQa960c/wDFk29tNnH6NWGHqSqWclbU9TMMHQwtaMaE+ZNfcajf63wj9T/6IaurFco3+t8I/U/+iGrqxW9ToeTH+JL1FooorM0Ciq93e29jCZbiQIg7nv8ASufl8aQCYLHaSNHnl2YA4+lAnJLc6ikrjbj4iWcEnlizkkb0Vxn/AA/Wkg+IthIuZrOeL8Q1FiXUiup1FzqllZzxQ3FzHHJK21FY9TVyvLtW1nT9Q1qLUFM0tsrIPLIAI55P5dq7yLxJo8w+TUIf+BNt/nSV+o+eL2Zq0VVh1GzuP9TdQSf7sgNWQc0yri0UUUAIuecn6Vwvxl/5JNr3+5F/6NSu7rhPjL/ySbXv+ucX/o1KAPjuiiigAFa3hzUxpGvWV8w3RxSjzU/vIeGH4qSKyaUHFAGprtgdJ1u8slctHHKfLYHh0PKt+KkH8a1dFb+0/CetaWWLSWwTULdf935ZAP8AgLA/8ApPHTf8TiyH/UKsf/SeOovBbBdTv8qDnTLvr/1xaiwrHPlz5nDH0610viIjUNA0TWNytL5TWVyf4t8WNpP1jZAD1O01y/8AFn3rokOfh5ce2qxf+ipKAsZUWp3kLRtHdzK8cZiRg5G1DnKj25PHuafNrOozwmKW/uJIzuBVpCR8xBb8yAT9KzzSUrLsMcTk02iimAUUUUAFFFFABRRRQAUUUUAFFFFABRRRQAUUUUAFFFFABRRRQAUUUUAff9FFFABXE+KpPL8b+GHwWKtKdo6n5a7avN/iNq66F4h0DUWhaZYDISitgkYA/rQJnbxahHfqyIsiDH32HH55pqL5V1ujcyhwd43e3X9K86svitpMMakaTdbiuGYyKc1bj+LWjBt4027U4xxtx/Ogd0egqwDEsBj0NeDfGeQjxYfJZQwt4sjGeOa7tPi5oYbLQ3Sn0ZFP/s1eX/EPXLPxH4hk1KzV/LaGOMh+Dxn/ABoQpNHn13qUtsqnKNkkMB1XHrWzpPjnxDplkINN1OWC3JLbEOBk9azr7QZnjieOME3AXDSSDjJPSnHTJNNiSGZRuxnqKauJ8q2NeX4r+MoCpOr3GxsgMCO1Tr8UPGLoCNam2t3OBXN3fhq9d7eOONAJssCZB8x69O3BFSJpzLKtiFUsfkwT1oVwdiG61e9bUHWYxvI3zBgchgec8UNe3XkvMPK+XHHdvpSSaPfLO13dFdkZEYwc9BgfpircGl3M9pNdRIHWHnlwoB9x1PFGthqxa8HN/b/ifTtPuDiC4nWOQpwwB9DX09qelW+ifDvUdOtN/kQWEyqXOT91jzXzn4E0aXSPGGiSXBUvLdI2FORjdjrX014r/wCRQ1j/AK8pv/QDTj8SKg9TMb/W+Efqf/RDV1YrlD/rfCP4/wDohq6sVVToZR/iS9RaiuJ0toHmkOERSxNS1znjC6MOnRwqcGV+fcD/ACKzRcnZXOV1TUZdTvGlkJ2g4RM8KK57Wr9rUpbWhV7ibkFjgKndj6e1am3Kghh71xtrO+p313fBn2MxjVdxHyj2K/jjJrVI4HK+pKGKZADepb1PqTjn861G0fUkiWR7aQKy7l3+h6dTRa6W6PHc+WjqDu2Ebc+xxxXWx+Mr6Liew3L0+XGPyBJ/Sm21sEIJ/EcLOJrXImR4+uMgjP09fzpUFzIqGCMkt03DAX369K09S1BtW1u5u5I1SKIAQw8qD3yQQOc559MelVjfSnUrWBoXiSQgyPnI2dDjHQ9MU7uxPKlIlt7VIvmeUlwPmbdhcf8A1vWmf8JrqenQfY9OvJPKX+OTDH8M9BUHifUYUnNrap5cch+6vZew/KuR1HUY9OxGVEk5GSD0T6+prCTOmFzudN+I2v2lwrzzi7iz80cigZ+hHSvYNI1a21rTIb+1YmKUdD1U9wfevlu11OSeXEoUBujKMV678I9QKSXelM5MewSxgnoQcH8+DUJs2jLoerVwnxl/5JNr3/XOL/0ald3XCfGX/kk2vf8AXOL/ANGpVlnx3RRRQAoGTipzZ3KlQbeQFvujYefpUURIkUjrmuyt0vda8ZR2N1qktt5aSSefCDJ5YSIudq7h1C46ipbd7IiTd7Ir+N7aaTWLIrE7Z0yyXhT1FugI+opng6zuTqt6i28pf+z7pAoQ5LGFgB9aTxR4kOo6zFNp93dGCCCGJHk+RiyxhWbAJwSQT171o6PdppegPrl7qt4Z9QW7tYrZI9wZ1jUbmfeMYMg7HpS96wvfscqNF1LZLILG42Q581vKbCY659K3/wCzb5Ph3Ir2kyh9TidCYyNwMbgEe3SuZN5cHcDNJh/vDd1rrvEH2bQ9ETQYtQubq9aaC7kLw+WkatDkKDuOfvjsOlP3h++cdc2s9nOYbmGSGVeqOpBH4GocV2kOgzeI/Fkdle3hQmyEzSww+Y21YtwAXIycDHXrU8PgnS5pLz/ia6msNqkbNnST5pZyQBs8zpx1zUe1iviZUG5RTOEora8TaF/wj+rmyFwZ0MSSo7R+W21hkBlJO0+1YuK0TTV0MKKKKYBRRRQAUUUUAFFFFABRRRQAUUUUAFFFFABRRRQAUUUUAFFFFAH3/RRRQAV498bGIm0of7En8xXsNeM/HGdIrrSd7BQY5MZ+ooQnseYxnCKCegp4OOAKrhx5akY6dqkLkISuC2OKZJRvL6Oyuf30PmRsORtGc/jWFqOtlyVtIViTPXaMn61a1dpHWEygBynzD0NZN3YzD7mGUcnB9s9DzQNWEGr3jHmbHp8oobU7xuXmJx6gVUSFt2WqyLSSSDeMAE4o1HoA1a73DMzYHTgVNHqNysqyFw+CCQRwaz2tpEkKMOnWrkNuZIS+5QA2MGjVahZFvUriaJo7iCVja3ALJ0yuOqn3B/pXS+FdCn17Sr24N60C28sCu+3IRHYqWwBzg4P0zXNWcO9ZtMnYbZCGicnhH/8Ar9Py9K9k+BmnR3lv4j025QhJIUikHcZ3A1vopKpbTr+oqbSlyyOy8HfCWz0C5ivtRv5NRu4ZN8RACRjjjK9yD712Xir/AJFDWf8Arym/9ANUrfwYkMCRtruuMVUDP25hn8BRP4Lt7iGSGbV9akikUq6NfMQwPUEUlGknfm/A2Sgne5Ef9b4R/H/0Q1dWK5zUYEtdX8NQJnZHK6Lk84ELCujFZzd0mc8fjl6i1yfjaMtDasOxb+ldZWT4isGv9MZUGZI/mX39RUbFSV1Y8p1KWSDTLuRc5SFyPwBrG8LN5ukWr8cpuwHLY/765rpLmATRSW7kbZFKEH3GK57w6pgiS3KhDCrRlQCMEHBxn/GtIyuzilHljY6FZpVI+c/jUGpan9kW3dpMbiR5YXJY/wCSP1qU9cisfVk8/U9LiPOZhn6ZGabWhEdyDU9QifXJLVVYyRhVyDxwBV+G2lWWKaZdqvlgfVVOP5iuNe587xNczhs7pmOT2Ga68zTjTWeSVXC23lR7T0yaUXuXLoc5e3eJbi9m5Ay/+A/lWXa2Etwj3F1h3P3ifuqfQU/WXdbBYeP3s8a59Bkn/CtbT763tJovtUUjRhiWCkEe2QQe1YSZ0wRzktutveRLGOHY5XsOO1elfC/K+L1H/TB/6VPFH4O1hF8zyoplHy5VlwfwzVqzjs/CPiKwurTE0dyfKOZNwVSQC2R3571n7XWxoqetz1yuE+Mv/JJte/65xf8Ao1K7pTkVwvxl/wCSTa9/1zi/9GpW5R8d0UUUAPj4kX611Gl6lYaZ4y+2XENzFZeXNGUjjDSKHhZBgEgdWz1rlkO1gfSthvEeoveJcu8LSqmwM1vGePcY5+vWpd73REk73Q7xHo0Wi6oLaGd54XgiuI3dNjbZEDgEZOCA2Otaumx6drnhaLSXuLiC/wBPF5eIBCGjkBjRsFtwIP7o9j1qfxrq17FrOnt+7G3T7SZd0CHJaBCT05Ge3QVD4T1q7k1fUXJh3Pp9y7Yt0xlYXIwMce+Ovei8uwXnbY5DaS3Q4+ldh4oTT9YsV8RWU9zu329nNBNCFCssAGVYMcj92eoHWsL+3r0JPHmDbMTv/wBHTPPpxx+Fbp1K7k+HbO5hxHqcUaYhQdI2PPHPai8gvLsV7TWY/Duvm7t4LmMmxMSBm2urvFt3g+mTkVFYeMNTsrW/Iv737fcmLbdCdtyqhJwTnJHPSsTUNQuNSu2ublw0pAGQoUYAwOBx0qpS9mmveRULqKTNjxJq6a5qzagsLRSzIpnBOQ0mPmYegJ5xWPS5pKpJJWQwooopgFFFFABRRRQAUUUUAFFFFABRRRQAUUUUAFFFFABRRRQAUUUUAff9FFFABXL+M/Btt4ts4lkkMVxBkxSD36g11FFAHy5q3hrWNIu5IZ9PutqNgSCJipHsQKyt4ViH+U+jcV9bMiuMMoYehFV5NNsZhiWzt3B/vRg0tRWR8ba8wMsZVhwOtY0kruxZnLE9yetfa7eG9Dbro9gfrbp/hWXZeHdFbWtRjbSLEonl7VNuuBkHOOKUp8rS7/5ESkouK7u34N/ofG/bqKM4HBr7b/4RjQf+gLp//gMn+FZWsaBo8M2nCPSrJN1yqttt1GRg8dKJz5Y3HUmoR5j43JJ781Kik9P0r7aHh3RQeNIsR/27p/hSyaJpSQuV020UhSRiFR/Sm3YtuyPi6C2nd/likYjsFJNe5/CG+j0Z7261aKe0e6jQB5ImAkKk5I49xXq+gWNodFs5fs0JdolJbYMk4rYCKAAFAA7AVVKreGuzMF+8jGotGYn/AAmOhf8AP8P+/bf4Uf8ACYaH/wA/w/79t/hW3sX+6KNo/uin7nYq1TuvuOTudasNW8RaGtlP5pjmkZsIwwPKYdxXWCjaM9BTqJNOyQ4Qcbt9QoIzRRUmhy+u+EYtRdri0kEM55IP3T+VcNe+F9X0vUFuTATb4JnZBuBOOCCOfTrXrtwZBbyGFQ0gU7Qe57V5drUuvyXSi9u7iOPPMI+RT+XWhLUyqWS1M4njoRWfcfNqCzhSEtIXkZyOPun/AAp+rz3aQPHasyFIlfzMdzIvH5A/nT9QmW30y5uX4i8kyFTznI6f0rChi/ay5WrHkYfE88+Vo840m483U2Zo2MTE/MeOa7CzbfpcyZ+6gGPoa53w7ZfbVM9zEgG7IKjpWzPcw6Zd28ZXbFcZR2LdCeBx+HP1FdLi0j0eZc1jK1yDzLF/nClCsgJ6Aj/9dVYNWinjB2kTKMMD0zWzdLGziJwCzZGCOCO9UG0eD5CjsgXnZjjNc11fU6dehdsYDDbyX0yk5GQB16dAK9W8E+Fba40601W/R3l3F4Y36KM4Bx+Ga4jwroU+vahFaLuEEfzSv/dX/E9K92hijghSKJQsaKFVR2Aq1FN3HG6HAYrhfjL/AMkm17/rnF/6NSu7rhPjL/ySbXv+ucX/AKNStBnx3RRRQAUu40lFAHYTNJ4k8E2xVfN1DRWEDBQS72zn5OO+1yR/wJaueGfDF7p17cPqUtlp7TWFzGsd5dxxPl4mAypOR1HUCqWmajd+FPDf22xuHh1DV0aJWQ8pbqwBI92cEA9tp9ap6h4V1q2i0i6uYw41kbrZhJuLnIHPofmH51MpRjo3uBRv9A1HTHjFzavtlOIpEIdJD/ssuQ34Gr2vyrpmmW/h+IgvFJ9ovGHIM5GAo9lXj/e3deK17C+1b4aeKhYXwjljRka4tiRJGwIBDDsHAOQ3UVzPiCwfTNcu7RpTLskJWT++p5VvxBB/GmmmroDLooopgFFFFABRRRQAUUUUAFFFFABRRRQAUUUUAFFFFABRRRQAUUUUAFFFFABRRRQB9/0UUUAFFFFABRRRQAVk2H/Ie1T/ALZf+gmtasix/wCQ9qn/AGy/9BNY1fih6/oznrfHT9f0ZrVja7/r9M/6+1/ka2ax9dhuJBZyW8DTNDOJCgIHGD6/WnW+Aqv/AA2a+eajnP7iT/dNZQ1TU/8AoCzf9/U/xoOp6kQQdEmweo81P8aTqxa/4DE60Guv3Mk0G4hXQrJWlQERLkFhWj9qg/57R/8AfQrm/s6f9Cqn5x0fZ0/6FVPzjrCFScYqNlp6/wCRzU6tSEFCy0Xn/kdJ9qg/57R/99Cj7VB/z2j/AO+hXN/Z0/6FRPzjo+zp/wBCon5x1XtqnZfj/kX9Yqdl+P8AkdJ9qg/57R/99Cj7VB/z2j/76Fc39nT/AKFRPzjo+zp/0KifnHR7ap2X4/5B9Yqdl+P+R0n2qD/ntH/30KPtVv8A89o/++hXN/Z0/wChUT846T7Ov/QqJ+cdHtqnZfj/AJB9Yqdl+P8AkdJ9rtzx50f/AH0KqalPbmwnLeXJhGIUkHPFZaWyDDDwzGrf8Ap4jIOR4dUHtylP2s2mn+v+QOtOSs1+f+RmXvhi3mWxiRiklwpEhPIyFznH4Vzeu+E7hbYafPGZY2GR5XO4D29q74Ne3Wo2bPYPBHEzEsWU9VI7VPd4/tqwHs/8hUxildro1+SRj7CD95aWat9yR4adKuLGVLfToZpZpOI7eNMnj+VdBoXwrvtc1RdR8VgwW0a4is4pMMx9WI6D6c/SvYhDEr71jQOf4gozUn4V2XbO+NNJ3PO9Z+GcTFX0iURgDHlTMSB9G6/nWRY/DDU5p1+2TxW8I6lG3sR7V65Rip5UXYzdG0Sy0OxW1so9qDlmPLOemSa0qKKoYVwnxl/5JNr3/XOL/wBGpXd1wnxl/wCSTa9/1zi/9GpQB8d0UUUAFFFFAHTawguvCugahE25YInsZVx9x1kaQZ+qyDH0Nehab4i0RtLsFvr6AtpFjb3lqu4ZaZUcNH9c+Wce1eX6PrQ01JraeBbqwuQBPbsSN2OjKf4WHY/zBq//AGZ4Wum8yHxHJZof+WV1ZuzL7bkyD9ePpWNaiqqSb2GnYm8aXK654qhezcXLzW1sn7s7syeUoI+u7iqHjKeO48TXRicOkSxQbh0YxxqhI9sqatLquk6Cko0Uy3d86lBfTx+WIgRg+WmT83+0eR2APNcy7bueprSMVGKiughtFFFUAUUUUAFFFFABRRRQAUUUUAFFFFABRRRQAUUUUAFFFFABRRRQAUUUUAFFFFAH3/RRRQAUUUUAFFFFABWNcaRdNfzXVtqDQeaF3KIwegx3ooqJQU7XInTjOykJ/Zmqf9Bp/wDvytH9l6p/0Gn/AO/K0UUvYx8/vZPsIef3sP7M1T/oNP8A9+Vo/svVP+g1J/35Wiij2MfP72HsIef3sP7M1T/oNSf9+Vo/szVP+g0//flaKKPYx8/vYewh5/ew/szVP+g0/wD35Wj+zNU/6DT/APflaKKPYx8/vYewh5/ew/szVP8AoNP/AN+Vo/szVP8AoNP/AN+Vooo9jHz+9h7CHn97D+zNU/6DT/8AflaP7M1T/oMyf9+Vooo9jHz+9h7CHn97H/2dqP8A0Fn/AO/S0v8AZ+o/9BV/+/S0UUeyj/TF7GPn97D+z9R/6Cr/APftaWDTLhbyOe4vWnMedoKAdfpRRR7KO4/Yx/pmninUUVoahRRRQAUUUUAFcJ8Zf+STa9/1zi/9GpRRQB8d0UUUAFFFFABRRRQAUUUUAFFFFABRRRQAUUUUAFFFFABRRRQAUUUUAFFFFABRRRQAUUUUAFFFFABRRRQAUUUUAf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12" descr="data:image/jpeg;base64,/9j/4AAQSkZJRgABAQAAAQABAAD/2wBDAAgGBgcGBQgHBwcJCQgKDBQNDAsLDBkSEw8UHRofHh0aHBwgJC4nICIsIxwcKDcpLDAxNDQ0Hyc5PTgyPC4zNDL/2wBDAQkJCQwLDBgNDRgyIRwhMjIyMjIyMjIyMjIyMjIyMjIyMjIyMjIyMjIyMjIyMjIyMjIyMjIyMjIyMjIyMjIyMjL/wAARCAF3Af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+iiigAooooAKRmCKWY4AGSaWoLz/AI8p/wDrm38jQBmt4o0xSf3khx6RmoV8Y6Q4+SWRuM8JXjnxMvdRsvDcMmmPIimbE7R8ELjj8M1yvhXWryaCCWRnHlyhBJK3LLtOQOOQDg/jV8qsB9GnxhpW4jM5I/6ZGmP400ePG+SVc9MpXALdwmORo5U3kEoCeM44/WvJNL1bVp9daK+lnLLIfPWUnbt75B4AHOKXKC1Ppr/hM9JJxmb/AL90p8ZaSoJZpgPeM15FoWoB9PjE0u5l4BPXFcz8QNTvE1Oz+zGVrExAfuyceZk5zjvjHWjlErt2PoKLxro0x+SaQj1CV0IIZQR0IyK+bNB1KRp4Flb975eJQTk9Ttz74xX0hB/x7x567R/Kk1YCDUJ2tdPuLhQC0UTOAe+ATXOWF94wvtPt7uK30cRzxrIoaSTIDDIzx71v6z/yBL//AK95P/QTUXhof8UvpP8A15xf+gCs3dysdMLRouVru/6Gb5njP/nhov8A39k/+JpPM8Z4z5Gi/wDf2T/4mt+/dotPuZEJDLEzAjsQDXidx4n1K2s57qbVb3ZEhdsXDdvxqlC/Uj2v91HrnhzUptX0OC+uI0SZy6usZJUFXK8Z+lawwK+adE+Il3cMLa0uru3QljHGJyAerHgHg9TXrnw/1e61KWdZ7qadPKDjzXLEHPvTUWlqTUcXNuKsuh3lFFFBAUUUUAFIeBS0mM0mBy17440+LxHHoFtBc3WpFiGjRNqoANxJY8HA9M1Rj+IKNdM76XOmnj5PPLrnzd+0oRnHXjOetHjCwuL3xRokFlM9tPJFdD7Qg5j+QDORXN2dlBfeLholhe2dxEIWuZJRBIzRMHGA3zj5jnOeOe1elTpYflTae13r5u/5ENvoeqpcKbZZ5AYQVDMJCAU+vbisB/F1rD4zbQJ0WIfZBdJcvKArZONuP/r1k+ILsaN4audEvDf6leaglytuIomlYKc7Qx7AblHNcnHg+ILPUNa8HandWMGkx2jCayWXEqkZYKSeMZ561lQw8ZJuXZ29f1G3Y9likSVA8bq6NyGU5Bp9cz4R8T6Vr8MsGkWlzbwWmEKyW/lIh/ujtkenaumrlnCUJOMlZjQUUUVIwooooAo6tqdvo+l3GoXRfyIF3PsXccZx0rnW8X3FpcXk99pk6aVHH5kdwkT7wAOdykfXoateKdP1PWxFpEEMS6bcHN7cM/zBAc7FX1bpnsM1xcOiXp0SUXWhXLXIEg2RadZmM4J24DfMRjFdVKFLkTlvfv0E7nod3rtra6TFqCgyrMivFHvVHcEA8byB0NZb+N7OKwkup7O7j8tHd1QLKECjqzIWC57ZPY+lV5/D9/4g8G6dDetb22piFfOeS2Vzgj5o8ZG0HgHB7Vzn9m61b6e9u+jTSaetwXkhgiVHuWzlYwNxIhDY5JJxxgClClTb1fUV2d74Y16PxDokV4AEnHyXEQBHlSYBKnIByMj862axfC2lTaVokaXe03sztcXJXp5jnJA9hwB7AVtVhUUed8uxSCiiipAKKKKACiiigAooooAKKKKACiiigAooooAKKKKACiiigAooooAKKKKACiiigAooooAK5jxf4hk0O3hRIFl+05j5bGOK6evOvipDcz2dkLSISSK+7BOMDuetNGlGKlNJ7HKyzvdSi3mheLeP7wPY+g9qxTpWmfbV2ah5cgfytm8HLenOcfhT4Bq0TtKlt5jKMqB8+RyP5fzqpIurlRKuiwmYyCQkwnO7H3uvWnfudcsLd+41Y3U0wGPO44Pqap3vh+3uMh2cHHUN/TpVD+0PF20bdOjx/uf/AF6imvvFgbc1jGM8fcH+NK4vqM/5l95rR6XDbQhVZ256lv8AAUSadbyAiRGIPX5iKw5L/wAVuuPsSDH+wP8AGozeeLCf+PNM/wC6P8aV0T9SkvtL7zYg0m1tbgvChXJ6buBXt3hm/l1HQbe4mx5hypI74OK+dWuvFY62if8AfK/417p8NpLyXwTaNfKFn3yZAHbccUN3MamHdNXbT9DoNZ/5Al//ANe8n/oJqHw1/wAivpP/AF5xf+gCptZ/5Al//wBe8n/oJqHw1/yK+k/9ecX/AKAKj7ZS/wB3fr+hZ1QhdIvSTgCB/wD0E185z6ppbwy2txdQbJE2upkGcGvorVxnRr4EZ/0eT/0E184Q2cV1brIqw7i2SxhBJA471rEwMS10fTNLujNaX+Wf+8C+AR2x7GvYPhLdwXF9erbyb1SEA/KRzketeciFIy4ATKk8COMV6L8JsDU7/CBf3PZVGeR/dptOxd4ctup6hPfWttJGk9xFG8hwiu4BY4J4/AH8jTBqlgbtLQXsBuJFLJEJBuYDqQPavI/FBlufGM0onzbWuobbgP8AMAnk55wpwo3MOeMseOTV/QLfUE1PTbXTNSSyTULe4vVZrONmC+blR0BwVbua6vqi9mpc2rRjza2PWAciimxgrGoZtzAYLYxn3p1cRQUhIAzmlrN123urrQr6CyfZcyQssbZxyRQxxSbSZiat490vTpWij3XEinB2dAfrWA/xO+YmKxQHuSeTXmBt9Vgu5LS5tZUmjOGD8H/69RTPcwZ3wun1FeXPE1b9j7WhkuCUE/iPU4/idID+8s0OPQ1s6d8Q9NunVLlGtyeNx5FeHw3FxMRtjZvoKtut7FEZDCwHuefypLEVF5lVMlwU1tyn0rDJHNEskTKyMMhl6GpK4/4bRajF4VT+0VZWaQtErdQhxj+tdhXpwd4pnxlemqVWUE72e4UUUVRkFFFFAGdrOsWWhabJfX0myJPQZLH0A7mvOR8Vr3VZJF0rTo4I1+610SzN+A4/Wuo8fpaPohe8QvBETuC9VzxuHuM15Le6Hq+iQQqbKdYmOPMA5Ze3Ss5tx1RwYzEVaa/dq51S+OPFjuzObSPH3U8kEH/x7NaUHxA1m1gae9sLS5RMl1gkMcmPYHIP0rz0ztDtwkhJ4IaM/wCFN+0THzWnbyLNV5ec7QD7ZrJVZN6I8qlj8Zzaq57x4c8S6d4l0/7VYuw2nEkUg2vGfQitmvKfhlr+jXl7LbacjBoYVSed12mZyfT0B4H1r1auk+hhLmimwooooLCiiigAooooAKKKKACiiigAooooAKKKKACiiigAooooAKKKKACiiigAooooAKKKKACuO8cKHiiBZVBifJboK7GuQ8al0EMi4O2Jzg9O1VHcDzSyhktrkLZ6hYtK5WMryeAMj+Lrzn3qzqkmq2s0Bg8uRCNsgERJ3c5PHQdKp6Xc2lzqcMUTJvDIeMg/Ln275I+gFdI/Mrc9TWzsBkw6oZJPL+w3akZ+ZosDj3rA115rqeKdLS6IVMFNh/8Ar/lXXBsKc9KwDcH7JOtzLfhjNLtKp8wUNgYwOnp+NL0EWbQBtOhB8wHYM+YMN+I7VI3BoUhrdCA/QcuMH8aQkDrSQmyKTgZr1XwOc+FLU4/if/0I15TKcj5a9V8Df8ipbf7z/wDoRqJgjW1n/kCX/wD17yf+gmofDX/Ir6T/ANecX/oAqbWf+QJf/wDXvJ/6Cah8Nf8AIr6T/wBecX/oArH7Z1L/AHd+v6FjVSF0i9LEACB85/3TXzVDPInkRJKI4maQhiueARjH519KawGOiX4UZb7PJgevymvm5be8TapjdwP+mw4/StonOVtQmkQhYYhIM4YonX3/AJ16V8ISTqd/lRgQ8MFxu5XtXnz29623EBfnkNMv+Fei/CWO4j1W/wDPQoPJ+UFw3GV9AMVUvhA9Ru7O1v7Z7a7gjngfG6ORQVODkZH1FN+w2f2yO7+zxC4ijMSSbRuVDglR7cCuG8Q6hdL4uNtbXlwoykjCOVgIhGAzDbkKdwYck49a5/QtevtG1f8AtCQ6lqNlfs8iQxEPO5OPnZcBSABgbDgCtY4aTjdPpsTc9jHSimRNviR9rLuAOG6j60+uUoKaelOqOd3SCRo03uFJVc9T6UAeSfFTxK8C/ZBbDbuKiQLlgV9+1eZy6k1xYrJ+8kGM4ya9gfStK8beKtQtdRt5ttuqsEJZOcdfrya4D4paBpnw8srBdNe5l+2O4Mcrg7AoHIwPeuOrRc3zI+hy3M6WHh7KWhzdhfDBZonh29zkV2fw98Qwya+YXsVunkJKu652KuOh7V5p4f1OTxDq9toywMHu5BGGWQDH5ivRtF0TUfBviG/iuYPJi+zbo2SUvuwwOO3UZ6VNKg4vmZtjs1p1aTpwd7/I99jIZAw6EZp9V7GdbmzimVSFdARkY4xViu5HzAUUUUAFFFFAGDr2jtqlvcQQzIpmTa6OMg+hHoa5PxvoeoX3/COLHDPKLEOZmQdThAOn+6a7HxHrNn4e0qTVb8sLeFlDlRk8nH9azLfx74Yv7dZrbXbHDdpJQhH1DYNQ5pPUlwunY8U8RW3iJ47uOLTr4xtKxXbC3P0rKh8CeM9ft4QNInQDODN8gx+NfREninQkhMn/AAkGlH2+0p/8VWPcfEzwrBK0Q1+1LBSSRng/UVTqRtchU9djA+Hfw3n8I3Qu9XvUNxcFQtrFyMjkEnvjrXrdcN4K1vTPFl3eahZTyT/ZJBGXkHUkZyM9q7mhS5lc0UbBRRRTGFFFFABRRRQAUUUUAFFFFABRRRQAUUUUAFFFFABRRRQAUUUUAFFFFABRRRQAUUUUAFcF8UpXt/Dc80TFZEgkIYHBHFd7Xmnxk1KCy8NiCQMZLtHijA9SOprSim5pImTsjwiy1bXgglTU5Qdu7OBnH4it/S9Z1STTrmae/kmaOaMKeOM7s9B7VwyiZBtDjj37VoWerSWmm3FpsVmlkRw2em3P+NerUo+7otTnVT3tTtPHmpXCeGtLubWVoZnuNjOhxnhq45NU1zGP7XlUZC5J9Tj0p2ta9Jq3h+00+QKJIZzLvBwMYIxj8a54ow6yAk981NGi0veRUproehWGs3cVvpk8tw0xkR/MLfx4c4/Ss/x7c3MHi1Psd3JAktoshwxA/iNYDavItlZ28e1fs6spPXOWz/Wk8Tap/b+ow3QAi8u3SHGeu3PP61mqEue9tCuZEh1PVYDuOruSo3bd3UZr6m+HZz4Qt2yTukc/+PV8eCLawO4H8a+t/hNe/b/h9ZXG3bmSQY+jGs8ZDlimioPU6rWf+QJf/wDXvJ/6Cah8Nf8AIr6T/wBecX/oAqXWf+QJf/8AXvJ/6Cai8Nf8ivpP/XnF/wCgCvN+2di/3d+v6FrUhnS7sf8ATF/5GvlHxZ4jv9F14W9syGHygSjqOvPfrX1fqP8AyDLv/ri//oJr43+ILb/EuR08pf5mtobnMyWPx9qBdV8iHk4717X8Jb+WfxTrFrJgrFACp+rDivmZMCRWPQEGvoj4LXUV54x1qaFsxtaIQSMfxCqmrIaPVB4Q0L+1Z9Uk0+Oa8mfe0szNJg4x8oYkL+GKj03wnZ6ZcWUsd1eyiyjMcCTTblUEY6Y644rD8Z69qujak32a9aOFokEUawFy0hY5H3DuJGMAEf1qvofinUtY8Si3S8dIEnJmglhClU2n5MbMhgcclsVqqdeUOe+lv+ATdXPRR0paRegpa5SgqK4QyQOisVLKQCO1S1yvijx/o3hS7itdQW6eeRN6rDGDxnHUkCk1dWC9jk7Dxnr9nrmo22oeHptUhtpDH9q08Auqg8ZXr+VU/Fmr/D7xgLYeI/7TtpLfOxZ4ZYyuevQc1x1x8TtU03xrqeraN5bWF2yn7Ndx+gA/hbg5B71tSfHK4mQCbw5aSHuTMcfkVNZ2kolOSbuWNE0f4UaVdx6lpdzfSXMB3I8azOVI9ttbet+PrdITe6X4Xv7uVcBby9gMcan1+bn8hXMf8Lvvo1C2nh/T4R3Bdjn8gKhuvixd69q+mW2o2lnbaSt1G1yqqzsUB5yT278Cj3mvMFJJnumjNdvpVs98yNcvGGfyxhQTzgew6VfqtY3lre2kdxZTRzW7j5HjIKkVZrRbEhRRRTAKo6xeSafo97eRKrPBA8ihuhIBNXqyfE4/4pbVv+vSX/0E0AfPnin4ia34n0ebS9QjtBaysrFY4yDkEEc7vUVwQgiXgJx9a1pIwybTzmqLqASCckGkSVzBEGyE5+tS+Sm3lR070oAHbP4UbuMYpgekfCXxnp/haW6sb+Py7e8kVvtC8iMgY+YenPWvoOCeO4iSWKRZI3G5XQ5DD1Br42VmT7ny19DfBWWWXwZKJJGcJdOqBjkKMKcD0Gc0ho9IooopjCiiigAooooAKKKKACiiigAooooAKKKKACiiigAooooAKKKKACiiigAooooAKKKKAEryD4827yaXpcqKzbJWB2jJ5H/1q9gqhqtrb3GnzmeCKQrExXeoOOK0pT9nNSJlHmVj4yeKUA/upcD0Q0zyJm5EM3H+wa941q6s9MskZ4YwZDhTsGFx1Y98DI6Zrnnk8oWt200d1DJhGKKAAx64wB3Hf867njtbWMlQ0ueRtbz9fIl/74NRGCfP+olz/uGvfBbxMARGmMZ6CuLfWrbUbt7e2keNv4QyLtYep4zj8abxr7DVJHmxt58Z8iX/AL5NRm3n/wCfeX/vg17FpssdzaAmJVYHDD3rN8QavbaS8NuUIllUsNoHA9eQe4pPGy7DUDy4wTgf6iX/AL5NfVPwRRk+GFgHVlPmy8EY/jNeO6fdh7yNZk3CcHY5XByOoIHH5etfSfh2zgsvDthDbptj8lWxnuRkn8zWGIxDqRSZajZk+s/8gS//AOveT/0E1D4a/wCRX0n/AK84v/QBUus/8gO//wCveT/0E1F4a/5FfSf+vOL/ANAFcP2zqX+7v1/Qs6nxpN5/1wf/ANBNfKPibw3da1qCXMDxKAm1t5PJz9K+tLmFbm2lgYkLIhQkdcEYr5/1LTVs9UurSKWQrFKyKWxkgHHNaI5zyxfBeoCUBpIsZ5wT/hXtfwT0dNL1zUSrMd9sBz/vCuJvrn7OjpDMGugwARuByRn9K9J+EwkOqXbSkFzbDOOmdwqm3YdrHSa78P4NU1qTU7a6+yTvC0Zba7MrE5LqQ4wccVWn+G1tqGtx3uq3QvIklkcIwkV8N91dwk4C+wFd/SYrSOKrRSSltoTZCRqqRqijCqMAU6iisBhXhPxoGfFVoMcfZB/6E1e5yzRwxtJLIqIoyzMcAD3NeIfGUxya5ZXMbhkNoPmU5BG44IpMmTsjyeaIhznJU9D6VAVIq7cHdFntmqeKABQF+tKSCwOenanBMjpSiP1xQB23w48WalpPiSysLaRjZ3c6xywyHKnJAyPQ/wA++a+lR0r5T8Fx/wDFaaN/19x/+hCvqzIoGhaKM0ZpjEJwK5TXfE9i0up6Dh/tIspX3cbeEzj64Irf1a2lvdJurWCYwyyxlEkBI2kjrxzXhN/4E8QreuGtmWJFkZ5icqoC5Jz3Bxx3qW2gZwk7Kk5VceXjINUpFzKxHTNa8EYljDGMAHnrxVyPRLdl8xpJCCMnGBitlSlLVHM68Y6M5sRnPNPEXFdVHpdmMbYyw/2mP9KnSwtUPFvH9Suf51qsLN7syeNgtjkNnoK+gfgvG8fgyTejLuunIz34UV5osaJwiKvPZQK6fTvE17a2OmafYxXKrFLLLO6dJO4Xjv8AWs69JUY80maUMR7WXKke1UVQ0fUl1bTo7tYZYd2QY5Rggj+f1q/WKd9UdQUUUUwCiiigAooooAKKKKACiiigAooooAKKKKACiiigAooooAKKKKACiiigAooooAKr36s+n3KqpZjEwAHc4qxRQB5FrPh251az8k2k+9QcAxMQe+OPcCsSw8NXlxaQxQW089tHJ8jxwkrwTwDjBAJPP0r3WT/VN9DXPeBAP+EPsf8Agf8A6GabnqXGK5GziF02/TAFjcZH/TM1yI8EC31aRrKGcSY8xrbZkqCevrtyOntX0RgVzsGP+FiXf/YLh/8ARslDqWHSpqSlfor/AJHldv4e1C0j2LYXPXJPlnms3xD4TfVFhkura4gliO2OTZjqeAc9ee1fRNcv4450e2Hc39t/6NWhzaVyacVKaTPGNO8MXW23kgtbiaOLKoyRkgnOG5+or6C0mN4tGsY5FKulvGrA9iFGa5Tw7qN7omkiwn8PatK6SytvijQqQ0jMMZcdiK1v+Eon/wCha1v/AL9R/wDxdR7VNam8sJNSfLt6r/M09Z/5Ad//ANe8n/oJqLw1/wAivpP/AF5xf+gCsjUPEF1d6dc28fhzWQ8sTIN0UeMkY5+etvQYZLbw9psEyFJY7aNHU9QQoBFSneWg5wcKFpd+/kaFfP3jCSaK81yS2GZ1eUp9cmvoA157qXw3ub3U7m7TUo0WaRn2mInGTn1rVM5T5q0W6u7qeZJ5HcNlpN5J7H8v/wBVe7/BczGWbzs7xbd+v3hT7T4WtefaGW9gTbK0Z/cnnbxnrXX+EfBsvhq6nme7SbzI9gCptxzmhNNaDemjOvopO1MeVI0ZncKoGSScAUhElMlkSJC7sqqOpY4xWYdSmu2KadCZB086T5Yx9O5/CnR6V5kglv5WuZByFbiNT7L/AI5rPnv8JfJb4jgPiJ4j1ExfZLNVbT5gPnCHdKQQSAemOn1ryjUdQu7+1sIrtwIoIDBD8mAVDHPPfB4r6gurS0uoPKuoIZIgchZFBAPrz0r598eazYajrtnFYWUdpb2sbxqkQAQ5YnIAAx3z9acE1LVmdaSa0Vjkjpskw2wDdjqM1LHoNwR8zRqPrmrlvO0arMIwy4I2k4/z0p9pfy3mosCqxxBeEXnH4mu6NGN9Tz5V6iTsQJoGcbrgfgn/ANerCaDbD70sjfTArTB9aeAK6FQguhzPFVH1LXhDTtNs/FOn3M+ESKTeXkkwFwDz19cV674Z8X2/iCORm8mB958qPzcs6ZIz29O1eMc+Ym1Q+GHyno3PSvRNC8EabqtnYXjMyRxA/LBKpWT5s7TjOAOhHB5NcVZRVZReiselgZKcX7Rno3nR/wB9fzo86P8Avr+dYn/CGaD/AM+I/wC+2/xpD4N0Ef8ALiP++2/xqbU+7O21Lu/u/wCCbZmjx99fzrzP4g+O0ggn03Sbl1uIw63BEYK9MbcsDnk9vzrbvtN8LWc32ZLBrm7PS3tyzP8AjzgD61j2/wAM2u7ma7uJRaJKSUtv9bsB7E8dPxq/YwcW3K3bTc2jQpOLc5Naaabni9i5kaOMAgZOfpipb6WeOL7OJpPJPVNxwfwrrfE/gW88K6oJ1L3GnSNiOfHK8H5XxwD/AD/SuT1Ecr+tXR1hqeHVXLUsa9jxYwgdNoq0p5qvZAfYofTYKsgKP/112xWiPOk9Qb7ua3vDFzBpd9Fd37TQ2cjlRMANiMRjJJ/zxntWAcYxnvXrPgjQ7G48M2lzcRLcGTedkoDop3EcAj2rlxsVKCTO7L0vaXZqw+LfDEMQRNbsAo4H+kKf61qadqtjqsTS2F3Dcxq21micMAeuOKnFpbAY8iLH+4Kw/DqKms+I1VQoF8mABj/ljHXnXaaR61k02joqKKK0JCiiigAooooAKKKKACiiigAooooAKKKKACiiigAooooAKKKKACiiigAooooAKQnFLSHpQBzzeIrqaa6itdFurhIJWhaRZYwMjr1YGsbwfq2oW/hezji0K6nQBsSJLGAfmPYtmtrw6P3esf8AX/N/SuQ8Ff21qdtNaWesmyt7RU2oLdJMlyxPJ+laqKcnpsv8goxlOhJuXVfqdl/bmqf9C3e/9/ov/iqxItW1AeOLmYaFdGQ6dEph82PIHmSfNndjHb8K0honiT/oaW/8Ao6xYtJ10+NbmEeImE40+JjN9kTlfMfC46cEE596mShdbfibYek7T9/p+qOj/tzVP+hbvf8Av9F/8VWD4s1S/n0y3WXQ7qAC+t2DNLEckSDA4bvWt/YniT/oan/8AY6wfFela5Dp1sbjxC06G9t1Cm0RcMZAAePQ84pyULdPxIoUmqivP+vuOlGtaoP+Zbvf+/0X/wAVS/23qn/Qt3v/AH+i/wDiqrDRfEeP+Rqf/wAAo6P7F8R/9DW3/gFHVWh5fiZeyf8AP/X3Fj+29U/6Fu9/7/Rf/FUv9uap0/4Ru9/7/Rf/ABVV/wCxfEf/AENTf+AUdUdXs/EumaPe3w8TmQ28DyhDZRjdtUnH6UJQbsrfiCoyenOa0PiG4Oo2tpd6Pc2v2lmRHkkQjIUt/CT2FbuciuXuJXuL3wrNIQXkZmY+pMDZrpxiomkrEU3K8ot3sYdpLe2L3Mf9mTSh53kVldQCCeOpqz/ad7/0B7j/AL+J/jWpRxXOoNaJnQ5J6tGUb/U5Tsi0sx5H+smlGF/AZJpyaSJXEt/MbpxyFYYRfov+Oa0u9LxT5F9p3Dnf2VYRUCgAdB2pcUtFWQc5400O71/RBaWkqqyyrIyMSBIozlcjp1/SvFvEXgHWdNsf7Qk09/LiAEjh1bYOcHAJ49T2zX0XxTXRXQqwBBGCD3FS4Jy5ge1j5cjUfYkGB36H3qtpA/05sf3TXut38LdCu7uSYSXUETnPkwsoUHvjKnj2rk9e+F8+k6jFcaDFNdW0i7XjZgXRvXPGQf0rujWhdI86ph5pNo5Xbmn4NdDb+A/Ek4BFksYP/PWVR/LmtSD4Yas5/wBIvrOMf7G5z+oFdLr011ONYaq/snOeHbFtR1+2tljSQsSSrnAIAJ/pXs+i6PDpNn5USou47mCKAufaud8O+AV0PVY9Qe/MzxhgEWPaORj1967QdK8+vKM6nMj1MLSdOFpbi4rJ8TO8XhrUpY3KOts5VlOCDitesfxUf+KV1T/r1k/kaKNvaR9Ud1BXqx9UT6TptpY2MS2sKRBkDMVHLHHUnua0AuKhtD/okP8A1zX+VT5qJO7dyJtuTbIZraG5iaKeNJY2+8jrkH8Kpz6BpVzZy2j2FuIZUKOqxhcg+4rSopXIsjiE+F2iRoEWa62jplwf6VKnwz0IY3Pdt7eZgfyrsqKv2su5n7Gn2Odg8C+HIMY01HI7yOzZ/M4rctrWGzgSC3jWKJBhUQYAHtU1FS5N7stRjHZBXPeH/wDkN+JP+v5f/RMddDmue8Pn/id+JP8Ar+T/ANEx1lLdGkdmdDRRRWhIUUUUAFFFFABRRRQAUUUUAFFFFABRRRQAUUUUAFFFFABRRRQAUUUUAFFFFABSGvHfF3xP1nS/EN5YWRt44oJDGMx7jxxzmuXuvjF4pjX5Lm3yemIFp2A9r8O/6vWP+whN/SuZ+F3XVP8Adg/k9eZR/E3xJZAi3uoV+0/6RIDCpyzdf5VV03xrruiGYWE6x+btDkRg9M46j3NdPI1KpHy/WJphF/skpen5n05XPQn/AIuJd/8AYLh/9GyV4i3xN8YP/wAxFh9IU/wqqPG/io3jXy6hILpoxEzhFyUBJA6epP51yThLTTqXh2mp/wCH9UfTWa5jxt/yCbT/ALCFt/6NWvDj8QPGbNzqlz/wFQP6VHP4w8SXJia71G4ljjkWUJJgruU5GRj1FVOElFtonDWlVikz33WtS1O31bTdP0xLQyXUc0jNc7sAJs6bf96ub8TaprkNpe6bqAslEli06SWZcMNska4yT/tVo2+of2lrPhTUHAQz6fcysOwyISa57xXrml6xqV3/AGffQ3Pk6ZLHJ5bZ2t50XFcs72bv1BdEdivgvQ8c29x/4GTf/F1meJPCOjW3hnVJ4oJw8dpK6k3cx5Ck9C2DXZjoKyPFn/Ioax/15Tf+gGuinCPMnYUZy5lqcr/wjOlK/hpRDNi5z5v+ky8/uWbj5uOR2xXRDwVoWP8Aj2uP/Ayb/wCLqo3+t8I/j/6IaurFXVhF2uv6uYxnLnlr1MD/AIQvQv8An2uP/Ayb/wCLo/4QvQv+fa4/8DJv/i66CisvZx7GnPLuc/8A8IXoX/Ptcf8AgZN/8XR/whWhf8+1x/4GTf8AxddBRR7OPYOeXc5//hCtC/59rj/wMm/+Lo/4QrQv+fa4/wDAyb/4uugoo9nHsHPLuc//AMIVoX/Ptcf+Bk3/AMXR/wAIVoX/AD7XH/gZN/8AF10FFHs49g55dzn/APhCtC/59rj/AMDJv/i6P+EL0L/n2uP/AAMm/wDi66Cij2cewc8u5z//AAhehf8APtcf+Bk3/wAXR/whehf8+1x/4GTf/F10FFHs49g55dzn/wDhCtC/59rj/wADJv8A4uj/AIQrQv8An2uP/Ayb/wCLroKKPZx7Bzy7nP8A/CF6F/z7XH/gZN/8XWX4j8I6NbeHdQnignEkdu7KTdynBx6FsV2lY/ir/kVdU/69ZP5GtKNKDqR06o1oTk6sVfqijb+DNDa3iZrefJQE/wCmTen+/U3/AAhWhf8APtcf+Bk3/wAXWzaf8ekP/XNf5VPUOnC+xnKcrvU5/wD4QrQv+fa4/wDAyb/4uj/hCtC/59rj/wADJv8A4uugopezj2Fzy7nP/wDCFaF/z7XH/gZN/wDF0f8ACFaF/wA+1x/4GTf/ABddBRR7OPYOeXc5/wD4QrQv+fa4/wDAyb/4uj/hC9C/59rj/wADJv8A4uugoo9nHsHPLuc//wAIVoX/AD7XH/gZN/8AF1f0vRbHRo5Y7GIxrK++TdIzlmxjOWJPQCtGjFNQitUhOUnuxBS0UVQgooooAKKKKACiiigAooooAKKKKACiiigAooooAKKKKACiiigAooooAKDRSGgD5V8dTk+NNYx0+1Sf+hGsC3xJJ5bn5G4PGce9dra+HofFvxf1DTbm5MNubmaRypwzgMflHv8A/Xri7uMWuoXEScCKVlGfY4qkxHqEXwiluYLacaiZEMQAKRAYXHB5b3pnhDwTHrTXZe7lj8kR/dA53Z/wrnpviJrlx4ftNKtZzatbrsMsRw0ijoM9v611Xww1tre41BLlmYFFGfTGf8TXVRqS5ptb8v6o6qcF9UqLpdG+/wANbCL/AF19dHP+7/hVS28HaZJ4ol04TTsi2SSAlgDnewPb2FYVh8RbqwvrnT9VlluoxO22ZvvoBkAY7jpWrpmsiTxcLxCxjks1wehwWb/Gsqleb5depnhoRSqafZf5o2brwJoVku+5up4kP8TzAD8zWLrHhbQkgiW1lmlZ54ULeaCCrSBTjHsa898RaxfajYf2RcTvN9muneOWaRmfB4KkntwKTwhdXAgmtJHcwLcRdD907xnB7Uqtebg02LCU17aNj3q88NLJY2VtDO0K2ls9rGQ3Ox9oOT64QfnXmWu+B7LRLyV7adv3ds13gPuyVdF2n8HNZFh471Cy0fUNClllkEocRXDSEyRt9SenFc3oN1cRTXKrI7B/kkyc5XOT+oFcteyjoOlfnPq+wulvrC3uk+7LGrj8RVDxZ/yKGsf9eU3/AKAa8g0z4pX/AIa1m50ueFLvTo5nEQ+68a5JwD36969V1m/j1T4e39/CrLHcadJIobqAYz1raC1RC+IrN/rfCP4/+iGrq65Rv9b4R/H/ANENWvqWv6dpMyRXlwI3dSyjaTkD6Vc020kZQi5VJJdzVorA/wCE00L/AJ/P/Ibf4Uf8JpoX/P5/5Db/AAqfZz7G/sqnZm/RWB/wmmhf8/n/AJDb/Cj/AITTQv8An8/8ht/hR7OfYPZVOzN+isD/AITTQv8An8/8ht/hR/wmmhf8/n/kNv8ACj2c+weyqdmb9FYH/CaaF/z+f+Q2/wAKP+E00L/n8/8AIbf4Uezn2D2VTszforA/4TTQv+fz/wAht/hR/wAJpoX/AD+f+Q2/wo9nPsHsqnZm/RWB/wAJpoX/AD+f+Q2/wo/4TTQv+fz/AMht/hR7OfYPZVOzN+isD/hNNC/5/P8AyG3+FH/CaaF/z+f+Q2/wo9nPsHsqnZm/WP4qP/FK6p/16yfyNQf8JnoX/P7/AOQ2/wAKzPEHirR7zw/qFtb3ReWWB1RfLbkkfStKUJKpF26o1oUpqrFtdUdXaf8AHpD/ANc1/lU9QWn/AB6w/wC4P5VPWL3Zzy3YUUUUhBRRRQAUUUUAFFFFABRRRQAUUUUAFFFFABRRRQAUUUUAFFFFABRRRQAUUUUAFFFFABRRRQAUUUUAFIaWkIzQB8j+Jjf6d451GeIy2t1Fdu6MDtZfmJBH4YNWvC9tY6lqN0+rq8kZjLM4OCrE/e/n+deh/GHwTL59z4rt50MZEaTwsMHIwoI9e1cV8PIobnU76OeMOiwZwfXcKpCLj/Duaa+g/sy9imtpgxVpcqRjscfX9K63S/B1xo8U6i6gLyKhJ+bg4Oe3+cVpaXE0OpxsJd1sQTHGRymAM898nmsfx74t1HSbO1GmeRunB8x9u90GMgYPGCCetaqXIm++hcZz5XBbMy7r4Y6nfajLcLe2iqzZIO7g/lXSW3hV7IIFu4hMlskLfK2MjJ3A/wCelM+G3i668Q2V1FqCoZ7cAiVF27h7gcZqr4+8Sazpljby6ZbKkE5Ie62BjnkBcH2Gc1D5bXZMJSV0upmy/C68vryaddTtwGc8eW3Wtu48Gx2umx2dm0EUqPG0rBCNxBBLfoTUfwx8XXuvRXdtqCxtJAoZZUQLnnuBxVb4h+LNT062tk07ZCtwXLzhQWwCQF5+hNOXK46jpzlCalHdFVfhNJd3ksy6wgy5JHkHj9a3D4F0mxyElSJ/J2SlYDhzlcseevT8zVD4W+L9S1hbu01Bll8pdyShQp69Din+P9Y1mLR0urCWO3sy7LNMrL5o5IAA6447Umo8t2TG99Cs3wst9RvXvP7Zk+diSPs3r77q9K1GyGnfDW7slcusGmSRhiMZxGRmvNfhR4l1HVFvLO+madI1DJIw+Yc9z3r1TxH/AMiPqn/XhL/6AaatdWHD4iif9b4R+p/9ENVmdQ3j62BAP/Evk6/761WP+t8I/U/+iGq1L/yP9t/2D5P/AENavr8mVQ/iVP66G/5Uf9xfyo8qP+4v5U+isLsV2M8qP+4v5UeVH/cX8qfRRdhdjPKj/uL+VHlR/wBxfyp9FF2F2M8qP+4v5UeVH/cX8qfRRdhdjPKj/uL+VHlR/wBxfyp9FF2F2M8qP+4v5UeVH/cX8qfRRdhdjPKj/uL+VYHjPXV8JeE7/XRZLdfZFVvJL7N2XVeuDj73pXRVwnxl/wCSTa9/1zi/9GpRdhdnmv8Aw0n/ANSjH/4H/wD2uj/hpP8A6lCP/wAD/wD7XXgtFF2F2e+f8NMP/wBCmv8A4MP/ALXS/wDDTEn/AEKa/wDgwP8A8brwKlxSEe+f8NMSf9Cov/gw/wDtdH/DTEn/AEKa/wDgwP8A8brwPFGKAPfP+GmJP+hTX/wYH/43R/w0xJ/0Ka/+DA//ABuvA8UlAHvv/DTEn/Qpr/4MD/8AG6P+GmJP+hTX/wAGB/8AjdeBUUAe+/8ADTEn/Qpr/wCDA/8Axuj/AIaYk/6FNf8AwYH/AON14FRQB77/AMNMSf8AQpr/AODA/wDxuj/hpiT/AKFNf/Bgf/jdeBUEUAe+/wDDTEn/AEKa/wDgwP8A8bo/4aYk/wChTX/wYH/43XgVFAHvv/DTEn/Qpr/4MD/8bo/4aYk/6FNf/Bgf/jdeBUUAe+/8NMSf9Cmv/gwP/wAbo/4aYk/6FNf/AAYH/wCN14FRQB77/wANMSf9Cmv/AIMD/wDG6P8AhpiT/oU1/wDBgf8A43XgVFAHvv8Aw0xJ/wBCmv8A4MD/APG6P+GmJP8AoU1/8GB/+N14FRQB77/w0xJ/0Ka/+DA//G6P+GmJP+hTX/wYH/43XgVFAHvv/DTEn/Qpr/4MD/8AG6P+GmJP+hTX/wAGB/8AjdeBUUAe+/8ADTEn/Qpr/wCDA/8Axuj/AIaYk/6FNf8AwYH/AON14FRQB77/AMNMSf8AQpr/AODA/wDxuivAqKAPv+iiigAooooA8M+MnjDU49SufDEaQiyaON2Yqd5P3uua5T4anZq984OGNtx9cirnxj/5KLdZ/wCeMX/oIqh8OxnV7tf+mOSfT5hTQj0O61qx0aS1ub9jFG5kT5UJ547D6Vw3iK68Oa7cIw1S6t2QbBJHbkhlycBgccjOM+lXfHzE6ZZLknE5x7fLXErZySbMMMsM49KtbWEjvvDfiXwr4VsHt7aW7leQ5klaLBb8M8CsrXdf0LXR9nN1qUEYJ2tCmflJztZc4IyTg9ea428tnt1HmHrkdfQ4qtZnMjY9KG+g0eoeGfEXhrwtZvBZxX0ryH95K8YBb8M8CsvxF4g8PayPKu7W+8lXLxyRlVeMnqOpBB6+1cgZZEUbCPfIqhc3UrHYxXHsKG9LAepeG/Ffhzw1ZmKw0+8bzOXkcqWb9aztd8ReH9dbZdabdNEHLoVkCuhPXB7g+hri7Xm3j+lTrBuG7a23Gc807iO60Pxponh21aDTdHmUN95mkBZvqa9VfV0134W3mopEYhLp83yE5wQrD+lfNJliEgQNyeAOa958KSPJ8EbvcB8lrdKPphqE9UXBe8joj/rfCP1P/ohqtS/8j/bf9g+T/wBDWqp/1vhH6n/0Q1Wpf+R/tv8AsHyf+hrV9fkwofxKn9dDoqKKK5xBRRRQAUUUUAFFFFABRRRQAUUUUAFcJ8Zf+STa9/1zi/8ARqV3dcJ8Zf8Akk2vf9c4v/RqUAfHdFFFABUkcbSOqKCWY4AHeo6tWF6+n30F3GiO8MgkUOMjIORmjoBreKPDcvhy7ggd2kWWEPuKbcOCVdfwYEZ7jB71Y8I+GYfEK3zTPcAW4TCwKpZixI/iIHGKb4ovdY2W1jq9yLqTYl7HKzs7Ks0asFye2MceuaTwleTxtqFrFZ2d1HJbtPIl1v24iUvxtIOeDWTVTkt1AytZ04aVrd5p/meYLeZog+3buwcZx2rWudF0my0qI3eoTR6lNai6jiWHMeG5VC2c5I5zjA6GsXUtQn1TU7i+uSpmncu20YGT6CuiGsXzeDmma1sXERGnC5dCZ1RgzbR/DjAIzjIBxVPmsgOTf71NpScnNJVgFFFFABRRRQAUUUUAFFFFABRRRQAUUUUAFFFFABRRRQAUUUUAFFFFABRRRQB9/wBFFFABRRRQB81fGAk/Ee9B7RRf+gCqPw7Zf7bulIGTb9/94Vr/ABl0y8g8cTX8kDra3McYilx8rFVAIz68VlfDtCus3sqjOLUjH/AhTEa3xBGNPscd5247j5RXBrPOo2iaQDHQMa734hvG+nae8RO1pn4PY4FebLgp05rWnBz0Qr6Fi4Z5I/ndmx03HNQWXEj9qWVR5J+XBBHOPeorbBmwwBB7Gn7N8/KF9C5JOsfynBJFZ87B2yK35LdDpMmyNQ+Bg496xLc/vVjYAqD0xTlSakogmXrYgW8YyOnrV1L/AMqEw5BBBXvxmpPskDWUrpEisEJBxzVjS0VrVtw/jNV7FqVmwuc+0SiZZjJgKc/dr6B8J/8AJELs462t0f8A0KvINUtwNOnZR0Q17F4YUr8Dpwf+fK5/9nqJQ5JJFQd2jfP+t8I/U/8AohqtS/8AI/23/YPk/wDQ1qqf9b4R+p/9ENVqX/kf7b/sHyf+hrT6/JjofxKn9dDoqKKK5xBRRRQAUUUUAFFFFABRRRQAUUUUAFcJ8Zf+STa9/wBc4v8A0ald3XCfGX/kk2vf7kX/AKNSgD47ooxiigByDLVrJoNzLY2F5GY2jvrh7eMBuQ67c7vTO8Y9eaye4rrPDCz6noOraZAT9qhMd/aMH2lHQ7Xwe3ytkk/3BQxN2ND4kaBf6V4i023vo44Xl060RQXBxsiSNs4J4DAj8Km8EeDdZufEOu2Vtbq89jaXFvOu8LhmjdF+9jIJrkJIb+ezdpZ98Fs5Ta04O0k87Vz39RXS+LINRWDT9dW48pb22hM4jmAPnRjZnAPPABBHTd2pcyFzI5q20a4uru9tojG0tpFLK4DZDLH97aR19foK6hPDGqf8Kim1fyV+wtqEcwk8wZ2hWjPGc/eYfnWdoaXmmeMrCa7aORpX3zkzq3mRtkSAnOCSC3U1na3Fd6Rqt7pbXMpjgdoQvmHBQNkDHp0NCabGpJmOyknIBx9KaVI6ivUNGK3Gkw+Vf6amjR6e4ntJJEWV59rZwp5L7sEH0xjpisDx7rltql/9ltHmaG3c4JkVo+gA2AKMD6k1mqrlLlsM42ilwaNprUBKMUuO1XLOwlvN/lYwg3MScYFJu25cISm+WO5TxSVp3Wjz2sIlZkI77TyKji0u5mtnnRMhSMgdeaSnFq9zSWGqxlyuOpQxRTmUrwfWm1RgFLikq3YWb3spRDjAJP0pNpK7KhCU5KMd2VcUYPpWnc6TJFLGEcMrsQvY/lU40GUu6ecnyqT9fao9pHudKwVdtpR2MSilYYYj0NJWhyBRRWppOh3esi6+xrve3jEhjAJZ8uqAKB1OWFJtJXYGXRXVXPgW/g0rUr9bq0mXTnjS5jiYsys/bOMHB4OD+dZ/ibw3d+F9RSxvJInmaBJv3ZJC7hnByOo6GpVWDdk9QMWiiirAKKKKAPv+iiigAoopDQB5v8YtTsE8GXFo80TXJnjQJkFkP3vw4ryr4dEjVLsjr5Ix+dY3jPUJtS8Z6pLc4aVrhkG0Y4U7Rx9AK2Ph2CNVvVIIKxAYPrmmJmp8QmzpunjGCJn/AB4FebqDt6c16V8RtpsNPKnP75uoweg615rcSOh+Rj+Fa06nJsTa4rn9ywJ54qO2GZRRNIxwo611Nr4C8SBFkTTHKuoP+sX/ABqlVbnzWHbSxQmcf2VMocbioAAPPUViW0b/AGhSyt9SK7QeBPE5OP7MYfWVP8akHgDxOw509R9Z0/xpyqNyUrBbQyopo/s7ozgZQgD8KNPv4ba3MciyE7ieBxW1H8PPErkbrSFR7zrWPrmhXmg3aW16qCRow4CNkYyR/Sm6sr3FZBfajDcWc0Mccm51IGcf417V4cBHwQmz/wA+Nz/Jq+dRDJ9qRgp2g8mvo7QBj4IP/wBg64/k1ZublJXLgrNGwf8AW+Efqf8A0Q1Wpf8Akf7b/sHyf+hrVU/63wj9T/6IarUv/I/23/YPk/8AQ1quvyY6H8Sp/XQ6KiiiucQUUUUAFFFFABRRRQAUUUUAFFFFABXCfGX/AJJNr3+5F/6NSu7rhPjL/wAkm17/AHIv/RqUAfHh60lFFACntW34Rvo9P8S2M07FbZpPKnx3jcFH/wDHWNYlKrbaALuq2Uul6veWEv37edojzwcEituz/wCJn4Fv4GXdJpc6XUTA8iOTCSA+24RUePCG1y3kP+sl06zkc/3mMCEk+5qDwaxF/qMf8L6Zdhh2IETMP1AP4UBYwN7bxzXS+K83thomt4y13a+TM46NLCdh/HZ5ZP1rmCcvn3row3mfD2VTz5eqIV9t0TZ/9BX8qASOc3EcZoByeaQg5rf0Tw2NWsLy+n1Wx063tXjjZ7vzMMzhiANit/cNAHR2+kWEPgvT9Q/sjT7mWaCaSWW4vvKcFXdRtTcM8AdB1qrH4e09/G9tpphb7NJYCYruP3vsvmZz/vc0l5o1le2VlayeM/D4js42jjIW5yQXLHP7r1Y1tpeQJYJCPE/hQ3aW32VL4xXPnLFt24z5eM7flzjOK53Ca2fcZ5gw5wBVqwvPscrPjJKED64rfl8HRHT767svEmk35s4fPlhg84Ps3BcjdGB1Yd65T+LHet2k1ZlU6kqclKO6Nm61dZY40RXxjEhP8X0qca1afZvs/kSiPgbg+GwM+3vR4d8S6roRa20yXyzczRs5Xhm25GzJ6A7ufwq/418Uaxqmpalp2pIY447+SRLdyGa3IJHlhhwQOn4VHso2sdf9o1+Zyb1ehyt00TSsYVZUJ4DHJqClqSOGSQHYpOOTjtV7HG25O5FV7T9QksCTGiEk5JI5x6VSIqW3tprmQRwRPK56Kikk/gKGk1ZjhUlTlzRdmdXa6N4o1zT4brTtDu57feWSeKIsCRwefrVLVp9W0mZrHUrF7W72DcsqkOAR1xWxo+g65BLbHWL5dDtIYJ0ie+kVGQOjZCxn5iGLc4B65FZ+uafaW+j213/a8uoSbvssLJBthAjALAMx3HG5cfKOtR7OPY3+u17t825yh+8aSnnkmneTIU37Tt9cVdzms2RjGea6Hwv4lm8Nf2jNavJHdT2wihkTHyHerE/kp/OueIwcVc0ld2sWQI489M/99CiUVJcshHfaV490axlnMmmzeRezLNd26Y2btjAhc9t21hnp0rlPFmu/8JDqMN4VcOIFSTd3bJJP05rY8Q+O/FFt4j1OCHWrlIo7qREVSMBQxAA4rM8cu83ieeVzueSCB3b1YxISfzNZxoQjLnS1HdnNUUYp204zWohtFFFAH3/RRRQAUUUhoA+fvAlnbXfxrv8A7TGj+W9xJGGGfmDYz9Rmk0u5Nx8RfEcrpGn76RAI1CAgOQMgdTxz60um3jeAfivqd9rlldCGYS+W0Me4MGbII9RisPQdbsG8Z6ncXTNFb30shjduChLlhn0600Jmr8R49mmWBC4JmY9fYV5w7MB92verayjlkWK7SK5iUFkLqGHauM8ba1a6OYILOwtDPMnmFmhBCLnCjGMZ4NVbS4keXNlpOmDmvqawUDTLbufKXn8K8l8HTp4htZzcWsKzwYJaNAAwPtVnxH4/1fRfs1vaiHLR79zx5AGSAP0qlaKuG7seqk80A+9ea+D/ABnrXiFblbl4w8Q3KyRgDFZPiDx34i0zyEjukVpQ0m7yl4G4qB09v1qubS4kj2ICvKvifYXt34gtXtraWRRbBcohIzuatD4b+K9W1+4u4dVm87ZHvRwgXHPTgVhePPEupQtbxwTvCJkZ2kQ4bG9lCA9eNufxpSatca3Odj8Ma6+CumXR/wC2ZFfQJsTpvwmltGjEbx6S4dR2byzn9a88+FWtanqNvdWl/NJPHGgdJJDkqc9M16z4oGPBmrD/AKcJf/QDSW6Lh8SM4/63wj9T/wCiGq1L/wAj/bf9g+T/ANDWqp/1vhH6n/0Q1Wpf+R/tv+wfJ/6GtX1+TCh/Eqf10OiooornEFFFFABRRRQAUUUUAFFFFABRRRQAVwnxl/5JNr3/AFzi/wDRqV3dcJ8Zf+STa9/1zi/9GpQB8d0UUUAFFFFAHUeOv+QxZf8AYKsf/SeOofB3/ITvv+wZef8Aoh6m8df8hiy/7BVj/wCk8dQ+Df8AkJ33/YMvP/RL0Ac93rqtH1G70fwfcajYTGG6GoRwh8A/KY3J4OR2FcqetdDF/wAk7uf+wrF/6KkoGpNbEx+Iniv/AKC7/wDfmP8A+JroNG+It6+jX9pq2vXdtcSSwvBNDZRy4VQ+4Ecddy+vSvN6KBHpX/CZD/odtT/8FEX/AMVR/wAJkP8AodtS/wDBRF/8VXmtFAHqUXxB+w6dqfleJtQvbqe2MVuj6dHEqPuU7iQx7Ajp3rll+IvitJAf7WY4PQwxkH/x2uWooA6yPxNpl/NG2taDAXVgWudOP2aX67RlCf8AgI+tbd74ntLLQ7mbw1rtxFcyajJdSwXcOZmRwoA3ncHwQSSSCck4rziigDp/+Fh+Kz/zF3/78x//ABNbGg+KNY1hNWlv7zz3sdOkuoC0afLIGQA8Dn7xrgK6jwcP9H8S/wDYFm/9GR0WuVGUou8WJ/wsPxX/ANBd/wDv1H/8TS/8LE8WAHbrU6EjG6NVRh9CACK5elHvQSSy3E08hklkaRz1Zjkn8a1tM8Xa7o1kbTT9QeG3LmTYFVhuIAJ5B9B+VdzYWGheXpH2WC3mvGFk1+s6jCwnbkp6kn7x6jIHrUfjHSdG0/wrezWcVt517eJewlCCYYHDYjHpghuPYVzvEJSUbbjsct/wsLxV/wBBaT/v0n/xNaaeKtbPhmbWftzfblvFthL5af6soWxjGOoFcKetdDH/AMk8uP8AsKR/+imrdoIycdiY/EPxVn/kLv8A9+Y//iataZ8QPFMuq2cb6qxVp0BHlR8jcP8AZrjjUltO1tcxzpjfGwdc+oORTEaPif8A5GvV/wDr8l/9DNdX4n8a+IdM1dbOz1JoreO1tgieWhwPJQ9xWZP48kuZ3nm8N+HJJZGLO7WJJZjySfmrB1nVptb1KW+uI4o5JAo2QrtRQoCgAdgABQBr/wDCxPFf/QXf/vzH/wDE1Y8Qare614L0m91Gbz7n7bcx+YVAO0LEQOAO5P51yFdHef8AJPdJ/wCwhdf+gQ0Ac5RRRQB9/wBFFFABRRRQAx4kkOXRWx0yM18i+Jbaa18UapDPE0Ti7kO1hjgsSP0r69PSuV8VeAdF8XPHLfxSR3EfAnhO1iPQ9iKaYM8g+F9/dXF9PZTTu8EUJMaMc7ckZxW94k8F2mueVHLdyxzQg7Cq5BQngEeoJrI1H4XeK/D+tudAE1zasMpNFKqMB/dYEjn6V69fRiK70YGNUd22yDaMnC9D+tE6ihG7Q4Qc5WRxHhfw9Y6JZSQ2rM2/Bd5FwTWbr/g/S9XdYpWmWaIFkZMD5SSdvPbOTUfjb4a+IE8Q/a/Dv2i4sLklngWfb5LdxyRkHt6V6h4jhC+FjG6gnEaMD35AIpzrKMG7bBTp881Huef+GdI0zR7WWG1LAnAdpCMnjP8AWmav4T0vUB5V3ZTARnckpO0DdyQD6Z/U1jeIvhBqtl4jiu9AhN3p8r+Z5RcK0HIOOSMj0xXr3iZcaBgjB3pn8xSqVuWDdh06fPUUb7nAeGE0DQxMlvNbw7sBt0yknj1/Gq+sw+GL8GOcWc6qzOkn2gfKTgkZB4B59uPeq2ufB29i8Wx6hpGy5sJ5xJNFKwDR5YFhz1HWu/17SNNtbjQ0gsLWINfKrBIlGRtbg8VrCXM7MKcFKVmcloOqeHNMikjt7uxtlJGVWYHOPx5r0LxQQ3g3VypyDYy4P/ADXmfiX4LTXGtS6jol3GEuJS8kEw2iPPJ2kdR7Yr0vxMuzwZqyf3bCUf8AjhqU7yQoK0kZ5/1vhH6n/wBENVqX/kf7b/sHyf8Aoa1VP+t8I/j/AOiGqzMf+K+tv+wfJ/6Gtaf5MKH8Sp/XQ6OiiiucQUUUUAFFFFABRRRQAUUUUAFFFFABXCfGX/kk2vf9c4v/AEald3XCfGX/AJJNr3/XOL/0alAHx3RRRQAUUUUAdR46/wCQxZf9gqx/9J46i8Gf8hO+/wCwZef+iXqXx1/yGLL/ALBVj/6Tx1F4M/5Cd9/2DLz/ANEvQBzh610UX/JO7n/sKxf+ipK509a6KL/kndz/ANhWL/0VJQBztFFFABRRRQAUUUUAFFFFAAK6/wAD2zXEHiYICcaJOeB/tof6VyAqxa3t3YS+dZ3M1vKRt3wyFDj0yKAIhFIxwEYn6Vf07QdU1acw2NhcTuBlgkZIUepPQD3NO/4SXXv+g3qX/gXJ/jTJ9d1a8tmt7rVL2eFjkpLcMwOOnBNAG0vhm005gdd1y0tWHW3tD9pm+nynYPxatBvD8eoeGJrnQdEuJodzf6Zd3SmZgmC3lxAjgDqcN39K4XPNaln4l1vTbZbax1e9t4ASRHFMyqCfYGgCgbWctxDJ1/uGtzDQ+A5InRgX1JWBIx0jb/Goj4z8TEYPiDUsen2l/wDGs691XUdRVVvb+6uVU5UTTM4B9smgCoetJRRQAoOB0pKKKACuhu2B+H+lgdtRuv8A0CGueroLpdvgHTG/vajdf+i4KAMCikooA+/6KKKACiiigAooooASsDXSw1XSioB2zZ59+K6CvAfiB4q1H/hMLhbO+ljitnCRhX4UjqR+NTKn7RWHGp7N8x76vSsLxXuOj7VYDMi5z3xz/SsH4XeJr3xDoU635Mk9q4QzMctJnJ5+nSub+Kvi2/sNah0yxuTHHHEJJF2Kcuc45PtinOnzJwCFTkan2PXISTChPXaM1keKEaTRnVBk71P61ynws8Vat4ki1EancLL9n8sRkRquM5z0+lR/FLxbd6ELSxsjH5kymSTeucAHjH61M6blFwHCpyyU10PRYJPNgSTGNyg4rN13R5tVS1MF19mlt5hMj7N3IBHT8aj8IahNqvhTTr64CiWWEFgowM5I/pW3WkW4u6CMnF8yOd/snxD/ANDCP/ARf8ay/Eema7H4Z1R5tcEsa2kpdPsyjcNpyM54rtqxvFn/ACKOs/8AXlN/6Aa1hUfMtvuNI1ZXW33I5UWGrhvDYbWAWkJ8o/Z1/d/uWPrzxxXR6foN9BrA1G+1P7U6wGFQIgmASD2PtVNv9b4R+p/9ENXV06lSVv67mSqy55r9BaKKKwEFFFFABRRRQAUUUUAFFFFABRRRQAVwnxl/5JNr3/XOL/0ald3XCfGX/kk2vf8AXOL/ANGpQB8d0UUUAFFFFAHUeOv+QzZf9gqx/wDSeOovBn/ITvv+wZef+iXqXx1/yGLL/sFWP/pPHUXgz/kJ33/YMvP/AES9AHO966OMD/hXVwe51WL/ANFPXN966KLn4d3P/YVi/wDRUlAHO0UUUAFLk4xSUUAFFFLtPpQAlFLg+lJQAo4pS2cD0ptFACg4GKDyaSigAooooAKKKKACiiigAooooAK6K8/5J7pP/YQuv/QIa52ujvP+Se6T/wBhC6/9AhoA5yiiigD7/ooooAKKKZJKkSlpHVFHUscCgB9BrJufE2iWefP1S1THbzAT+lczr/xN0W00y4/s65+0Xe0iIKhA3Hvk0WFdFnxb4603SrK7tbW7RtSA2KgBOwnuT7V4nc6Nc3wW4jmjZn5JbIqk0rzzPNIxaRyWYk8knvWraatDa2axyhiy+g7VtBJbnPUk3sWNGvPFvhmCWPRri1RZmDOrjdkgcdRWRe6b4j1bULi+1J4pZpTkkN1P9BXYwW0s9pFdRRyPHLEZRhMkKCQSfxFbEfhi/ljDIYiCMgeYoP8AOtLR3I5pnGeGtU8U+DRcHTLKzl+0FfMWck9M4xhh6mqGtS+J/E2sSahqdtGrbAoWNvlUdgoyeO9ehHwpqg6Ih+ki/wCNN/4RnVgpJtSQOeGB/kaXLG9wVSVrHb/DwlfA2mxPxLChSRf7p3H/AOtXUV414X8bafoV/Is94DaycSKFYlSOhHFdtD8TPCszqo1IKTwC8bAfyrCUbM6ITTR19Y3iz/kUdZ/68pv/AEA1DL418OQqGbV7bB6ENn+VHiC7gv8AwNql1bSrLBJYzFHXow2GiHxI1i9UUm/1vhH6n/0Q1dWK5Rv9b4R+p/8ARDV1YqqnQyj/ABJeotFFFZmgUUUUAFFFFABRRRQAUUUUAFFFFABXC/GT/kk2vf7kX/o1K7quE+Mn/JJte/3Iv/RqUAfHmKMUHqaSmAppKU9qSkB1Hjv/AJDNl/2CrH/0njqHwb/yE77/ALBl5/6JepvHf/IZsv8AsFWP/pPHUHg/I1S6I+79huPM5/g8tt2PfGcUMqMeZ2OfxXQxf8k6uf8AsKxf+ipKPtHhIZ/4l2sf+Bsf/wAbreSfwt/wglwRp+q/Z/7Tjyv2uPdu8p8HOzpjPagk8/ordmuPCx2iHTdWHruvo/8A40ajjn8N+YPM0/VNvfF9H/8AGqAMaiuj8/wfn/kG6z/4Gx//ABulFx4Nz/yDda/8DI//AI3QBzgr1Szn0i38PeFbB4Lf7TfCMyKdPifzAbhlJMpO4HAxgDtXIef4MXB/s7WSO/8Apkf/AMbq4NF0DV5I20fXjZOeFttUUptPtKuVx15O2onHmSBM2viD/ZU+iJNptvbMU1GWF5obSO3MIA4jYJ97PUMfSvNG+8a9Bh8ET6Ro+p33ibTtQEdtJGiC0mUq7Hduyw3D5cD/AL6rCNx4N3c6brX/AIGR/wDxulTjyx5b3A5qitlpfDm87LDVCvYm9jB/9FUjTeHQeNP1Qj/r+j/+NVoBkUE5rbEnhbALWesZ9Bdxf/G6m8/wh/0DtZ/8DY//AI3QBztKWyOgFdD9o8H/APQO1n/wMj/+N0faPB//AEDtZ/8AAyP/AON0Ac7RXRfaPB//AEDtZ/8AAyP/AON0ef4QJ/5B2s/+Bkf/AMboA52it+ebwrsHk6fq27PO69j6f9+qr+f4e/6B+qf+B8f/AMZoAyKK3befwv8AN52m6tjttvoz/wC0hUv2jwf/ANA7Wf8AwMj/APjdAHO10d5/yT3Sf+whdf8AoENJ9o8H/wDQO1n/AMDI/wD43TdZ1bTLjRLLTNMtLmGG3mlnLXEyyMxcIMcKMAbP1oA5+iiigD7/AKKKKACuC+JclzdQ6do9qVVruViWY4GFHf8AOu9ri/Fsay+LPDSOMq0kobnHG2gUtjiIPhfqk5XzNRso9390s39BWnH8IbUhRda22TxiKIc/ma9HhKIB8qnHHyZNSiQuuFDg7RyFwc/jTuxciOGtPhZ4ahjLvPfXAHq4GfyWvPPiNo+n6F4gjtdORkge2STDMWOSWHf6CvfJiTbjcjHJ5Df/AFq8N+LrFPFgJHAto1H4k/4003cUkkjIs/EGsLYRW1pCWihjMWURySpJbBwfU1sL498RwhVOmWvAAy1o2f510vwh09Lvw/fOzEf6RjI68AV6I+jo0Cxq2GB+9Tc2nsJU09Txf/hY2tqcNpVgRnJBgcf1qVPiXqcWc6PZhsdQHGOMetetvodlDFvlgMpAyW3EHP0rzPQfEdx4j+IMmk+THFpr20sqRMill2kAfN17mp9q+w/ZLueXE72JOAWPep9R0yfT7RrmSaBox3SUEn8Kp3du0GoXsSsQqXEg/wDHqpTKXjKsw6enatUzOzNO1QTQNIJ0yP4TnP8AKve9N/5Isf8AsFy/+gtXzdZJJDHkSkjI4J9TX0do80c/wUZom3KNNmXOMchWzVTlFyjyougpKXvM1G/1vhH6n/0Q1dWK5Rv9b4R+p/8ARDV1YrOp0CP8SXqLRRRWZoFFFFABRRRQAUUUUAFFFFABRRRQAVwvxk/5JNr3/XOL/wBGpXdVwnxl/wCSTa9/uRf+jUoA+O6KKKAFq/YaPf6i9sttbPJ9puPs0RHRpOPl/UfnWfXZeDZbu603U9LspCt6hjv7EhgCs0R+bBJwPkZj/wABFADfiJatb+KILXcjNFp9nFuQ5ViIEGQfSrvhDw5e2s/iO4uwkJ06wnikRz8xd4pMAY9lY59qwtVk1fxDcXWrX7RyyRbYpXXYmNoCgBRjPAHQV0es3Wtw6Faa1aXTww6lYLa6ggkUiQp+7GRnnKFT0yNxpXRPMjhraxub6Z47aJpXVGkKoM/KoLMfwAJrqLjS7iw+FkV1NtVb3U1eNd2W2qki5I7cg/lVPQYr3R/FGmTGJGJZZSnmrh4jwwJzgZXI5qTxbdanp8s3hae8M2nWFyzW6lV+6clSGxnBDZxnHNCaY00zlwpIo2mvRIfDukL4WstQigW51GSyV5LXcw2KZXVp/wDaxhVwOnU1seI/CGhabp/iS/htAsbwodOXe37tkdVm784JA5/vVhLFQjLldyrM8iIxSYpxpM4roEAGTiuy0jRNGtfDVxrOvTSuPMjS2trK6iErZ37iykMQBtHYda4yn+Y23bnikwPSWbTL/Q9Q1Pwvd32lzfaNstlc6lGqtEVYsVHylsYAxznNec3GTMxJye9R7zSE5oUbAJRRRTAKKKKACiiigAoopc8YoASiilJzQA6I4cc4ph60UUAFFFFABRRRQB9/0UUUAFcb4pbHjHwx/wBdZf8A0GuyrjPFA3eNvDC9MyS8/wDAaBM6dAoGBjqT0NNaRQhGB+eKkNvJjmVQP9zr+tR+QgcK0qkn+Hb1oKEbywgTgAdmJFeCfF26kHjVIPK/cm1iYOASM7jxmvexHGC2E4Bx8teG/GCMf8JaAM4+zx9fqaFuTLY7b4Mc+F7s/wDT0f8A0EV6QGVjgMCevWvnPwj8Q73wjbGzjtIZ7eSUSPuyGHQHH4V75o+oWOrWSalYTLLDMucjsfQ+hHpTluEdjSOOhqvHZ2cbmWG2gRyMb0QA4+tT5DDI6VgadZ+IodfvJr/UrWbSWB+zW8cO1054y3fAzSGfOOvADXL0Lj/j4kz/AN9GsdyAe1bGvELr19g/8t3I/wC+jWdqmoT3kSLII8K27KoATWj0jcmnDmqJN6NjI4ZWjLCFgmRk7eOtfQGh2623wSkjSTzFOnTtu246hj0rwiK9ikgZVc524wQa960c/wDFk29tNnH6NWGHqSqWclbU9TMMHQwtaMaE+ZNfcajf63wj9T/6IaurFco3+t8I/U/+iGrqxW9ToeTH+JL1FooorM0Ciq93e29jCZbiQIg7nv8ASufl8aQCYLHaSNHnl2YA4+lAnJLc6ikrjbj4iWcEnlizkkb0Vxn/AA/Wkg+IthIuZrOeL8Q1FiXUiup1FzqllZzxQ3FzHHJK21FY9TVyvLtW1nT9Q1qLUFM0tsrIPLIAI55P5dq7yLxJo8w+TUIf+BNt/nSV+o+eL2Zq0VVh1GzuP9TdQSf7sgNWQc0yri0UUUAIuecn6Vwvxl/5JNr3+5F/6NSu7rhPjL/ySbXv+ucX/o1KAPjuiiigAFa3hzUxpGvWV8w3RxSjzU/vIeGH4qSKyaUHFAGprtgdJ1u8slctHHKfLYHh0PKt+KkH8a1dFb+0/CetaWWLSWwTULdf935ZAP8AgLA/8ApPHTf8TiyH/UKsf/SeOovBbBdTv8qDnTLvr/1xaiwrHPlz5nDH0610viIjUNA0TWNytL5TWVyf4t8WNpP1jZAD1O01y/8AFn3rokOfh5ce2qxf+ipKAsZUWp3kLRtHdzK8cZiRg5G1DnKj25PHuafNrOozwmKW/uJIzuBVpCR8xBb8yAT9KzzSUrLsMcTk02iimAUUUUAFFFFABRRRQAUUUUAFFFFABRRRQAUUUUAFFFFABRRRQAUUUUAff9FFFABXE+KpPL8b+GHwWKtKdo6n5a7avN/iNq66F4h0DUWhaZYDISitgkYA/rQJnbxahHfqyIsiDH32HH55pqL5V1ujcyhwd43e3X9K86svitpMMakaTdbiuGYyKc1bj+LWjBt4027U4xxtx/Ogd0egqwDEsBj0NeDfGeQjxYfJZQwt4sjGeOa7tPi5oYbLQ3Sn0ZFP/s1eX/EPXLPxH4hk1KzV/LaGOMh+Dxn/ABoQpNHn13qUtsqnKNkkMB1XHrWzpPjnxDplkINN1OWC3JLbEOBk9azr7QZnjieOME3AXDSSDjJPSnHTJNNiSGZRuxnqKauJ8q2NeX4r+MoCpOr3GxsgMCO1Tr8UPGLoCNam2t3OBXN3fhq9d7eOONAJssCZB8x69O3BFSJpzLKtiFUsfkwT1oVwdiG61e9bUHWYxvI3zBgchgec8UNe3XkvMPK+XHHdvpSSaPfLO13dFdkZEYwc9BgfpircGl3M9pNdRIHWHnlwoB9x1PFGthqxa8HN/b/ifTtPuDiC4nWOQpwwB9DX09qelW+ifDvUdOtN/kQWEyqXOT91jzXzn4E0aXSPGGiSXBUvLdI2FORjdjrX014r/wCRQ1j/AK8pv/QDTj8SKg9TMb/W+Efqf/RDV1YrlD/rfCP4/wDohq6sVVToZR/iS9RaiuJ0toHmkOERSxNS1znjC6MOnRwqcGV+fcD/ACKzRcnZXOV1TUZdTvGlkJ2g4RM8KK57Wr9rUpbWhV7ibkFjgKndj6e1am3Kghh71xtrO+p313fBn2MxjVdxHyj2K/jjJrVI4HK+pKGKZADepb1PqTjn861G0fUkiWR7aQKy7l3+h6dTRa6W6PHc+WjqDu2Ebc+xxxXWx+Mr6Liew3L0+XGPyBJ/Sm21sEIJ/EcLOJrXImR4+uMgjP09fzpUFzIqGCMkt03DAX369K09S1BtW1u5u5I1SKIAQw8qD3yQQOc559MelVjfSnUrWBoXiSQgyPnI2dDjHQ9MU7uxPKlIlt7VIvmeUlwPmbdhcf8A1vWmf8JrqenQfY9OvJPKX+OTDH8M9BUHifUYUnNrap5cch+6vZew/KuR1HUY9OxGVEk5GSD0T6+prCTOmFzudN+I2v2lwrzzi7iz80cigZ+hHSvYNI1a21rTIb+1YmKUdD1U9wfevlu11OSeXEoUBujKMV678I9QKSXelM5MewSxgnoQcH8+DUJs2jLoerVwnxl/5JNr3/XOL/0ald3XCfGX/kk2vf8AXOL/ANGpVlnx3RRRQAoGTipzZ3KlQbeQFvujYefpUURIkUjrmuyt0vda8ZR2N1qktt5aSSefCDJ5YSIudq7h1C46ipbd7IiTd7Ir+N7aaTWLIrE7Z0yyXhT1FugI+opng6zuTqt6i28pf+z7pAoQ5LGFgB9aTxR4kOo6zFNp93dGCCCGJHk+RiyxhWbAJwSQT171o6PdppegPrl7qt4Z9QW7tYrZI9wZ1jUbmfeMYMg7HpS96wvfscqNF1LZLILG42Q581vKbCY659K3/wCzb5Ph3Ir2kyh9TidCYyNwMbgEe3SuZN5cHcDNJh/vDd1rrvEH2bQ9ETQYtQubq9aaC7kLw+WkatDkKDuOfvjsOlP3h++cdc2s9nOYbmGSGVeqOpBH4GocV2kOgzeI/Fkdle3hQmyEzSww+Y21YtwAXIycDHXrU8PgnS5pLz/ia6msNqkbNnST5pZyQBs8zpx1zUe1iviZUG5RTOEora8TaF/wj+rmyFwZ0MSSo7R+W21hkBlJO0+1YuK0TTV0MKKKKYBRRRQAUUUUAFFFFABRRRQAUUUUAFFFFABRRRQAUUUUAFFFFAH3/RRRQAV498bGIm0of7En8xXsNeM/HGdIrrSd7BQY5MZ+ooQnseYxnCKCegp4OOAKrhx5akY6dqkLkISuC2OKZJRvL6Oyuf30PmRsORtGc/jWFqOtlyVtIViTPXaMn61a1dpHWEygBynzD0NZN3YzD7mGUcnB9s9DzQNWEGr3jHmbHp8oobU7xuXmJx6gVUSFt2WqyLSSSDeMAE4o1HoA1a73DMzYHTgVNHqNysqyFw+CCQRwaz2tpEkKMOnWrkNuZIS+5QA2MGjVahZFvUriaJo7iCVja3ALJ0yuOqn3B/pXS+FdCn17Sr24N60C28sCu+3IRHYqWwBzg4P0zXNWcO9ZtMnYbZCGicnhH/8Ar9Py9K9k+BmnR3lv4j025QhJIUikHcZ3A1vopKpbTr+oqbSlyyOy8HfCWz0C5ivtRv5NRu4ZN8RACRjjjK9yD712Xir/AJFDWf8Arym/9ANUrfwYkMCRtruuMVUDP25hn8BRP4Lt7iGSGbV9akikUq6NfMQwPUEUlGknfm/A2Sgne5Ef9b4R/H/0Q1dWK5zUYEtdX8NQJnZHK6Lk84ELCujFZzd0mc8fjl6i1yfjaMtDasOxb+ldZWT4isGv9MZUGZI/mX39RUbFSV1Y8p1KWSDTLuRc5SFyPwBrG8LN5ukWr8cpuwHLY/765rpLmATRSW7kbZFKEH3GK57w6pgiS3KhDCrRlQCMEHBxn/GtIyuzilHljY6FZpVI+c/jUGpan9kW3dpMbiR5YXJY/wCSP1qU9cisfVk8/U9LiPOZhn6ZGabWhEdyDU9QifXJLVVYyRhVyDxwBV+G2lWWKaZdqvlgfVVOP5iuNe587xNczhs7pmOT2Ga68zTjTWeSVXC23lR7T0yaUXuXLoc5e3eJbi9m5Ay/+A/lWXa2Etwj3F1h3P3ifuqfQU/WXdbBYeP3s8a59Bkn/CtbT763tJovtUUjRhiWCkEe2QQe1YSZ0wRzktutveRLGOHY5XsOO1elfC/K+L1H/TB/6VPFH4O1hF8zyoplHy5VlwfwzVqzjs/CPiKwurTE0dyfKOZNwVSQC2R3571n7XWxoqetz1yuE+Mv/JJte/65xf8Ao1K7pTkVwvxl/wCSTa9/1zi/9GpW5R8d0UUUAPj4kX611Gl6lYaZ4y+2XENzFZeXNGUjjDSKHhZBgEgdWz1rlkO1gfSthvEeoveJcu8LSqmwM1vGePcY5+vWpd73REk73Q7xHo0Wi6oLaGd54XgiuI3dNjbZEDgEZOCA2Otaumx6drnhaLSXuLiC/wBPF5eIBCGjkBjRsFtwIP7o9j1qfxrq17FrOnt+7G3T7SZd0CHJaBCT05Ge3QVD4T1q7k1fUXJh3Pp9y7Yt0xlYXIwMce+Ovei8uwXnbY5DaS3Q4+ldh4oTT9YsV8RWU9zu329nNBNCFCssAGVYMcj92eoHWsL+3r0JPHmDbMTv/wBHTPPpxx+Fbp1K7k+HbO5hxHqcUaYhQdI2PPHPai8gvLsV7TWY/Duvm7t4LmMmxMSBm2urvFt3g+mTkVFYeMNTsrW/Iv737fcmLbdCdtyqhJwTnJHPSsTUNQuNSu2ublw0pAGQoUYAwOBx0qpS9mmveRULqKTNjxJq6a5qzagsLRSzIpnBOQ0mPmYegJ5xWPS5pKpJJWQwooopgFFFFABRRRQAUUUUAFFFFABRRRQAUUUUAFFFFABRRRQAUUUUAff9FFFABXL+M/Btt4ts4lkkMVxBkxSD36g11FFAHy5q3hrWNIu5IZ9PutqNgSCJipHsQKyt4ViH+U+jcV9bMiuMMoYehFV5NNsZhiWzt3B/vRg0tRWR8ba8wMsZVhwOtY0kruxZnLE9yetfa7eG9Dbro9gfrbp/hWXZeHdFbWtRjbSLEonl7VNuuBkHOOKUp8rS7/5ESkouK7u34N/ofG/bqKM4HBr7b/4RjQf+gLp//gMn+FZWsaBo8M2nCPSrJN1yqttt1GRg8dKJz5Y3HUmoR5j43JJ781Kik9P0r7aHh3RQeNIsR/27p/hSyaJpSQuV020UhSRiFR/Sm3YtuyPi6C2nd/likYjsFJNe5/CG+j0Z7261aKe0e6jQB5ImAkKk5I49xXq+gWNodFs5fs0JdolJbYMk4rYCKAAFAA7AVVKreGuzMF+8jGotGYn/AAmOhf8AP8P+/bf4Uf8ACYaH/wA/w/79t/hW3sX+6KNo/uin7nYq1TuvuOTudasNW8RaGtlP5pjmkZsIwwPKYdxXWCjaM9BTqJNOyQ4Qcbt9QoIzRRUmhy+u+EYtRdri0kEM55IP3T+VcNe+F9X0vUFuTATb4JnZBuBOOCCOfTrXrtwZBbyGFQ0gU7Qe57V5drUuvyXSi9u7iOPPMI+RT+XWhLUyqWS1M4njoRWfcfNqCzhSEtIXkZyOPun/AAp+rz3aQPHasyFIlfzMdzIvH5A/nT9QmW30y5uX4i8kyFTznI6f0rChi/ay5WrHkYfE88+Vo840m483U2Zo2MTE/MeOa7CzbfpcyZ+6gGPoa53w7ZfbVM9zEgG7IKjpWzPcw6Zd28ZXbFcZR2LdCeBx+HP1FdLi0j0eZc1jK1yDzLF/nClCsgJ6Aj/9dVYNWinjB2kTKMMD0zWzdLGziJwCzZGCOCO9UG0eD5CjsgXnZjjNc11fU6dehdsYDDbyX0yk5GQB16dAK9W8E+Fba40601W/R3l3F4Y36KM4Bx+Ga4jwroU+vahFaLuEEfzSv/dX/E9K92hijghSKJQsaKFVR2Aq1FN3HG6HAYrhfjL/AMkm17/rnF/6NSu7rhPjL/ySbXv+ucX/AKNStBnx3RRRQAUu40lFAHYTNJ4k8E2xVfN1DRWEDBQS72zn5OO+1yR/wJaueGfDF7p17cPqUtlp7TWFzGsd5dxxPl4mAypOR1HUCqWmajd+FPDf22xuHh1DV0aJWQ8pbqwBI92cEA9tp9ap6h4V1q2i0i6uYw41kbrZhJuLnIHPofmH51MpRjo3uBRv9A1HTHjFzavtlOIpEIdJD/ssuQ34Gr2vyrpmmW/h+IgvFJ9ovGHIM5GAo9lXj/e3deK17C+1b4aeKhYXwjljRka4tiRJGwIBDDsHAOQ3UVzPiCwfTNcu7RpTLskJWT++p5VvxBB/GmmmroDLooopgFFFFABRRRQAUUUUAFFFFABRRRQAUUUUAFFFFABRRRQAUUUUAFFFFABRRRQB9/0UUUAFFFFABRRRQAVk2H/Ie1T/ALZf+gmtasix/wCQ9qn/AGy/9BNY1fih6/oznrfHT9f0ZrVja7/r9M/6+1/ka2ax9dhuJBZyW8DTNDOJCgIHGD6/WnW+Aqv/AA2a+eajnP7iT/dNZQ1TU/8AoCzf9/U/xoOp6kQQdEmweo81P8aTqxa/4DE60Guv3Mk0G4hXQrJWlQERLkFhWj9qg/57R/8AfQrm/s6f9Cqn5x0fZ0/6FVPzjrCFScYqNlp6/wCRzU6tSEFCy0Xn/kdJ9qg/57R/99Cj7VB/z2j/AO+hXN/Z0/6FRPzjo+zp/wBCon5x1XtqnZfj/kX9Yqdl+P8AkdJ9qg/57R/99Cj7VB/z2j/76Fc39nT/AKFRPzjo+zp/0KifnHR7ap2X4/5B9Yqdl+P+R0n2qD/ntH/30KPtVv8A89o/++hXN/Z0/wChUT846T7Ov/QqJ+cdHtqnZfj/AJB9Yqdl+P8AkdJ9rtzx50f/AH0KqalPbmwnLeXJhGIUkHPFZaWyDDDwzGrf8Ap4jIOR4dUHtylP2s2mn+v+QOtOSs1+f+RmXvhi3mWxiRiklwpEhPIyFznH4Vzeu+E7hbYafPGZY2GR5XO4D29q74Ne3Wo2bPYPBHEzEsWU9VI7VPd4/tqwHs/8hUxildro1+SRj7CD95aWat9yR4adKuLGVLfToZpZpOI7eNMnj+VdBoXwrvtc1RdR8VgwW0a4is4pMMx9WI6D6c/SvYhDEr71jQOf4gozUn4V2XbO+NNJ3PO9Z+GcTFX0iURgDHlTMSB9G6/nWRY/DDU5p1+2TxW8I6lG3sR7V65Rip5UXYzdG0Sy0OxW1so9qDlmPLOemSa0qKKoYVwnxl/5JNr3/XOL/wBGpXd1wnxl/wCSTa9/1zi/9GpQB8d0UUUAFFFFAHTawguvCugahE25YInsZVx9x1kaQZ+qyDH0Nehab4i0RtLsFvr6AtpFjb3lqu4ZaZUcNH9c+Wce1eX6PrQ01JraeBbqwuQBPbsSN2OjKf4WHY/zBq//AGZ4Wum8yHxHJZof+WV1ZuzL7bkyD9ePpWNaiqqSb2GnYm8aXK654qhezcXLzW1sn7s7syeUoI+u7iqHjKeO48TXRicOkSxQbh0YxxqhI9sqatLquk6Cko0Uy3d86lBfTx+WIgRg+WmT83+0eR2APNcy7bueprSMVGKiughtFFFUAUUUUAFFFFABRRRQAUUUUAFFFFABRRRQAUUUUAFFFFABRRRQAUUUUAFFFFAH3/RRRQAUUUUAFFFFABWNcaRdNfzXVtqDQeaF3KIwegx3ooqJQU7XInTjOykJ/Zmqf9Bp/wDvytH9l6p/0Gn/AO/K0UUvYx8/vZPsIef3sP7M1T/oNP8A9+Vo/svVP+g1J/35Wiij2MfP72HsIef3sP7M1T/oNSf9+Vo/szVP+g0//flaKKPYx8/vYewh5/ew/szVP+g0/wD35Wj+zNU/6DT/APflaKKPYx8/vYewh5/ew/szVP8AoNP/AN+Vo/szVP8AoNP/AN+Vooo9jHz+9h7CHn97D+zNU/6DT/8AflaP7M1T/oMyf9+Vooo9jHz+9h7CHn97H/2dqP8A0Fn/AO/S0v8AZ+o/9BV/+/S0UUeyj/TF7GPn97D+z9R/6Cr/APftaWDTLhbyOe4vWnMedoKAdfpRRR7KO4/Yx/pmninUUVoahRRRQAUUUUAFcJ8Zf+STa9/1zi/9GpRRQB8d0UUUAFFFFABRRRQAUUUUAFFFFABRRRQAUUUUAFFFFABRRRQAUUUUAFFFFABRRRQAUUUUAFFFFABRRRQAUUUU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14" descr="data:image/jpeg;base64,/9j/4AAQSkZJRgABAQAAAQABAAD/2wBDAAgGBgcGBQgHBwcJCQgKDBQNDAsLDBkSEw8UHRofHh0aHBwgJC4nICIsIxwcKDcpLDAxNDQ0Hyc5PTgyPC4zNDL/2wBDAQkJCQwLDBgNDRgyIRwhMjIyMjIyMjIyMjIyMjIyMjIyMjIyMjIyMjIyMjIyMjIyMjIyMjIyMjIyMjIyMjIyMjL/wAARCAF3Af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+iiigAooooAKRmCKWY4AGSaWoLz/AI8p/wDrm38jQBmt4o0xSf3khx6RmoV8Y6Q4+SWRuM8JXjnxMvdRsvDcMmmPIimbE7R8ELjj8M1yvhXWryaCCWRnHlyhBJK3LLtOQOOQDg/jV8qsB9GnxhpW4jM5I/6ZGmP400ePG+SVc9MpXALdwmORo5U3kEoCeM44/WvJNL1bVp9daK+lnLLIfPWUnbt75B4AHOKXKC1Ppr/hM9JJxmb/AL90p8ZaSoJZpgPeM15FoWoB9PjE0u5l4BPXFcz8QNTvE1Oz+zGVrExAfuyceZk5zjvjHWjlErt2PoKLxro0x+SaQj1CV0IIZQR0IyK+bNB1KRp4Flb975eJQTk9Ttz74xX0hB/x7x567R/Kk1YCDUJ2tdPuLhQC0UTOAe+ATXOWF94wvtPt7uK30cRzxrIoaSTIDDIzx71v6z/yBL//AK95P/QTUXhof8UvpP8A15xf+gCs3dysdMLRouVru/6Gb5njP/nhov8A39k/+JpPM8Z4z5Gi/wDf2T/4mt+/dotPuZEJDLEzAjsQDXidx4n1K2s57qbVb3ZEhdsXDdvxqlC/Uj2v91HrnhzUptX0OC+uI0SZy6usZJUFXK8Z+lawwK+adE+Il3cMLa0uru3QljHGJyAerHgHg9TXrnw/1e61KWdZ7qadPKDjzXLEHPvTUWlqTUcXNuKsuh3lFFFBAUUUUAFIeBS0mM0mBy17440+LxHHoFtBc3WpFiGjRNqoANxJY8HA9M1Rj+IKNdM76XOmnj5PPLrnzd+0oRnHXjOetHjCwuL3xRokFlM9tPJFdD7Qg5j+QDORXN2dlBfeLholhe2dxEIWuZJRBIzRMHGA3zj5jnOeOe1elTpYflTae13r5u/5ENvoeqpcKbZZ5AYQVDMJCAU+vbisB/F1rD4zbQJ0WIfZBdJcvKArZONuP/r1k+ILsaN4audEvDf6leaglytuIomlYKc7Qx7AblHNcnHg+ILPUNa8HandWMGkx2jCayWXEqkZYKSeMZ561lQw8ZJuXZ29f1G3Y9likSVA8bq6NyGU5Bp9cz4R8T6Vr8MsGkWlzbwWmEKyW/lIh/ujtkenaumrlnCUJOMlZjQUUUVIwooooAo6tqdvo+l3GoXRfyIF3PsXccZx0rnW8X3FpcXk99pk6aVHH5kdwkT7wAOdykfXoateKdP1PWxFpEEMS6bcHN7cM/zBAc7FX1bpnsM1xcOiXp0SUXWhXLXIEg2RadZmM4J24DfMRjFdVKFLkTlvfv0E7nod3rtra6TFqCgyrMivFHvVHcEA8byB0NZb+N7OKwkup7O7j8tHd1QLKECjqzIWC57ZPY+lV5/D9/4g8G6dDetb22piFfOeS2Vzgj5o8ZG0HgHB7Vzn9m61b6e9u+jTSaetwXkhgiVHuWzlYwNxIhDY5JJxxgClClTb1fUV2d74Y16PxDokV4AEnHyXEQBHlSYBKnIByMj862axfC2lTaVokaXe03sztcXJXp5jnJA9hwB7AVtVhUUed8uxSCiiipAKKKKACiiigAooooAKKKKACiiigAooooAKKKKACiiigAooooAKKKKACiiigAooooAK5jxf4hk0O3hRIFl+05j5bGOK6evOvipDcz2dkLSISSK+7BOMDuetNGlGKlNJ7HKyzvdSi3mheLeP7wPY+g9qxTpWmfbV2ah5cgfytm8HLenOcfhT4Bq0TtKlt5jKMqB8+RyP5fzqpIurlRKuiwmYyCQkwnO7H3uvWnfudcsLd+41Y3U0wGPO44Pqap3vh+3uMh2cHHUN/TpVD+0PF20bdOjx/uf/AF6imvvFgbc1jGM8fcH+NK4vqM/5l95rR6XDbQhVZ256lv8AAUSadbyAiRGIPX5iKw5L/wAVuuPsSDH+wP8AGozeeLCf+PNM/wC6P8aV0T9SkvtL7zYg0m1tbgvChXJ6buBXt3hm/l1HQbe4mx5hypI74OK+dWuvFY62if8AfK/417p8NpLyXwTaNfKFn3yZAHbccUN3MamHdNXbT9DoNZ/5Al//ANe8n/oJqHw1/wAivpP/AF5xf+gCptZ/5Al//wBe8n/oJqHw1/yK+k/9ecX/AKAKj7ZS/wB3fr+hZ1QhdIvSTgCB/wD0E185z6ppbwy2txdQbJE2upkGcGvorVxnRr4EZ/0eT/0E184Q2cV1brIqw7i2SxhBJA471rEwMS10fTNLujNaX+Wf+8C+AR2x7GvYPhLdwXF9erbyb1SEA/KRzketeciFIy4ATKk8COMV6L8JsDU7/CBf3PZVGeR/dptOxd4ctup6hPfWttJGk9xFG8hwiu4BY4J4/AH8jTBqlgbtLQXsBuJFLJEJBuYDqQPavI/FBlufGM0onzbWuobbgP8AMAnk55wpwo3MOeMseOTV/QLfUE1PTbXTNSSyTULe4vVZrONmC+blR0BwVbua6vqi9mpc2rRjza2PWAciimxgrGoZtzAYLYxn3p1cRQUhIAzmlrN123urrQr6CyfZcyQssbZxyRQxxSbSZiat490vTpWij3XEinB2dAfrWA/xO+YmKxQHuSeTXmBt9Vgu5LS5tZUmjOGD8H/69RTPcwZ3wun1FeXPE1b9j7WhkuCUE/iPU4/idID+8s0OPQ1s6d8Q9NunVLlGtyeNx5FeHw3FxMRtjZvoKtut7FEZDCwHuefypLEVF5lVMlwU1tyn0rDJHNEskTKyMMhl6GpK4/4bRajF4VT+0VZWaQtErdQhxj+tdhXpwd4pnxlemqVWUE72e4UUUVRkFFFFAGdrOsWWhabJfX0myJPQZLH0A7mvOR8Vr3VZJF0rTo4I1+610SzN+A4/Wuo8fpaPohe8QvBETuC9VzxuHuM15Le6Hq+iQQqbKdYmOPMA5Ze3Ss5tx1RwYzEVaa/dq51S+OPFjuzObSPH3U8kEH/x7NaUHxA1m1gae9sLS5RMl1gkMcmPYHIP0rz0ztDtwkhJ4IaM/wCFN+0THzWnbyLNV5ec7QD7ZrJVZN6I8qlj8Zzaq57x4c8S6d4l0/7VYuw2nEkUg2vGfQitmvKfhlr+jXl7LbacjBoYVSed12mZyfT0B4H1r1auk+hhLmimwooooLCiiigAooooAKKKKACiiigAooooAKKKKACiiigAooooAKKKKACiiigAooooAKKKKACuO8cKHiiBZVBifJboK7GuQ8al0EMi4O2Jzg9O1VHcDzSyhktrkLZ6hYtK5WMryeAMj+Lrzn3qzqkmq2s0Bg8uRCNsgERJ3c5PHQdKp6Xc2lzqcMUTJvDIeMg/Ln275I+gFdI/Mrc9TWzsBkw6oZJPL+w3akZ+ZosDj3rA115rqeKdLS6IVMFNh/8Ar/lXXBsKc9KwDcH7JOtzLfhjNLtKp8wUNgYwOnp+NL0EWbQBtOhB8wHYM+YMN+I7VI3BoUhrdCA/QcuMH8aQkDrSQmyKTgZr1XwOc+FLU4/if/0I15TKcj5a9V8Df8ipbf7z/wDoRqJgjW1n/kCX/wD17yf+gmofDX/Ir6T/ANecX/oAqbWf+QJf/wDXvJ/6Cah8Nf8AIr6T/wBecX/oArH7Z1L/AHd+v6FjVSF0i9LEACB85/3TXzVDPInkRJKI4maQhiueARjH519KawGOiX4UZb7PJgevymvm5be8TapjdwP+mw4/StonOVtQmkQhYYhIM4YonX3/AJ16V8ISTqd/lRgQ8MFxu5XtXnz29623EBfnkNMv+Fei/CWO4j1W/wDPQoPJ+UFw3GV9AMVUvhA9Ru7O1v7Z7a7gjngfG6ORQVODkZH1FN+w2f2yO7+zxC4ijMSSbRuVDglR7cCuG8Q6hdL4uNtbXlwoykjCOVgIhGAzDbkKdwYck49a5/QtevtG1f8AtCQ6lqNlfs8iQxEPO5OPnZcBSABgbDgCtY4aTjdPpsTc9jHSimRNviR9rLuAOG6j60+uUoKaelOqOd3SCRo03uFJVc9T6UAeSfFTxK8C/ZBbDbuKiQLlgV9+1eZy6k1xYrJ+8kGM4ya9gfStK8beKtQtdRt5ttuqsEJZOcdfrya4D4paBpnw8srBdNe5l+2O4Mcrg7AoHIwPeuOrRc3zI+hy3M6WHh7KWhzdhfDBZonh29zkV2fw98Qwya+YXsVunkJKu652KuOh7V5p4f1OTxDq9toywMHu5BGGWQDH5ivRtF0TUfBviG/iuYPJi+zbo2SUvuwwOO3UZ6VNKg4vmZtjs1p1aTpwd7/I99jIZAw6EZp9V7GdbmzimVSFdARkY4xViu5HzAUUUUAFFFFAGDr2jtqlvcQQzIpmTa6OMg+hHoa5PxvoeoX3/COLHDPKLEOZmQdThAOn+6a7HxHrNn4e0qTVb8sLeFlDlRk8nH9azLfx74Yv7dZrbXbHDdpJQhH1DYNQ5pPUlwunY8U8RW3iJ47uOLTr4xtKxXbC3P0rKh8CeM9ft4QNInQDODN8gx+NfREninQkhMn/AAkGlH2+0p/8VWPcfEzwrBK0Q1+1LBSSRng/UVTqRtchU9djA+Hfw3n8I3Qu9XvUNxcFQtrFyMjkEnvjrXrdcN4K1vTPFl3eahZTyT/ZJBGXkHUkZyM9q7mhS5lc0UbBRRRTGFFFFABRRRQAUUUUAFFFFABRRRQAUUUUAFFFFABRRRQAUUUUAFFFFABRRRQAUUUUAFcF8UpXt/Dc80TFZEgkIYHBHFd7Xmnxk1KCy8NiCQMZLtHijA9SOprSim5pImTsjwiy1bXgglTU5Qdu7OBnH4it/S9Z1STTrmae/kmaOaMKeOM7s9B7VwyiZBtDjj37VoWerSWmm3FpsVmlkRw2em3P+NerUo+7otTnVT3tTtPHmpXCeGtLubWVoZnuNjOhxnhq45NU1zGP7XlUZC5J9Tj0p2ta9Jq3h+00+QKJIZzLvBwMYIxj8a54ow6yAk981NGi0veRUproehWGs3cVvpk8tw0xkR/MLfx4c4/Ss/x7c3MHi1Psd3JAktoshwxA/iNYDavItlZ28e1fs6spPXOWz/Wk8Tap/b+ow3QAi8u3SHGeu3PP61mqEue9tCuZEh1PVYDuOruSo3bd3UZr6m+HZz4Qt2yTukc/+PV8eCLawO4H8a+t/hNe/b/h9ZXG3bmSQY+jGs8ZDlimioPU6rWf+QJf/wDXvJ/6Cah8Nf8AIr6T/wBecX/oAqXWf+QJf/8AXvJ/6Cai8Nf8ivpP/XnF/wCgCvN+2di/3d+v6FrUhnS7sf8ATF/5GvlHxZ4jv9F14W9syGHygSjqOvPfrX1fqP8AyDLv/ri//oJr43+ILb/EuR08pf5mtobnMyWPx9qBdV8iHk4717X8Jb+WfxTrFrJgrFACp+rDivmZMCRWPQEGvoj4LXUV54x1qaFsxtaIQSMfxCqmrIaPVB4Q0L+1Z9Uk0+Oa8mfe0szNJg4x8oYkL+GKj03wnZ6ZcWUsd1eyiyjMcCTTblUEY6Y644rD8Z69qujak32a9aOFokEUawFy0hY5H3DuJGMAEf1qvofinUtY8Si3S8dIEnJmglhClU2n5MbMhgcclsVqqdeUOe+lv+ATdXPRR0paRegpa5SgqK4QyQOisVLKQCO1S1yvijx/o3hS7itdQW6eeRN6rDGDxnHUkCk1dWC9jk7Dxnr9nrmo22oeHptUhtpDH9q08Auqg8ZXr+VU/Fmr/D7xgLYeI/7TtpLfOxZ4ZYyuevQc1x1x8TtU03xrqeraN5bWF2yn7Ndx+gA/hbg5B71tSfHK4mQCbw5aSHuTMcfkVNZ2kolOSbuWNE0f4UaVdx6lpdzfSXMB3I8azOVI9ttbet+PrdITe6X4Xv7uVcBby9gMcan1+bn8hXMf8Lvvo1C2nh/T4R3Bdjn8gKhuvixd69q+mW2o2lnbaSt1G1yqqzsUB5yT278Cj3mvMFJJnumjNdvpVs98yNcvGGfyxhQTzgew6VfqtY3lre2kdxZTRzW7j5HjIKkVZrRbEhRRRTAKo6xeSafo97eRKrPBA8ihuhIBNXqyfE4/4pbVv+vSX/0E0AfPnin4ia34n0ebS9QjtBaysrFY4yDkEEc7vUVwQgiXgJx9a1pIwybTzmqLqASCckGkSVzBEGyE5+tS+Sm3lR070oAHbP4UbuMYpgekfCXxnp/haW6sb+Py7e8kVvtC8iMgY+YenPWvoOCeO4iSWKRZI3G5XQ5DD1Br42VmT7ny19DfBWWWXwZKJJGcJdOqBjkKMKcD0Gc0ho9IooopjCiiigAooooAKKKKACiiigAooooAKKKKACiiigAooooAKKKKACiiigAooooAKKKKAEryD4827yaXpcqKzbJWB2jJ5H/1q9gqhqtrb3GnzmeCKQrExXeoOOK0pT9nNSJlHmVj4yeKUA/upcD0Q0zyJm5EM3H+wa941q6s9MskZ4YwZDhTsGFx1Y98DI6Zrnnk8oWt200d1DJhGKKAAx64wB3Hf867njtbWMlQ0ueRtbz9fIl/74NRGCfP+olz/uGvfBbxMARGmMZ6CuLfWrbUbt7e2keNv4QyLtYep4zj8abxr7DVJHmxt58Z8iX/AL5NRm3n/wCfeX/vg17FpssdzaAmJVYHDD3rN8QavbaS8NuUIllUsNoHA9eQe4pPGy7DUDy4wTgf6iX/AL5NfVPwRRk+GFgHVlPmy8EY/jNeO6fdh7yNZk3CcHY5XByOoIHH5etfSfh2zgsvDthDbptj8lWxnuRkn8zWGIxDqRSZajZk+s/8gS//AOveT/0E1D4a/wCRX0n/AK84v/QBUus/8gO//wCveT/0E1F4a/5FfSf+vOL/ANAFcP2zqX+7v1/Qs6nxpN5/1wf/ANBNfKPibw3da1qCXMDxKAm1t5PJz9K+tLmFbm2lgYkLIhQkdcEYr5/1LTVs9UurSKWQrFKyKWxkgHHNaI5zyxfBeoCUBpIsZ5wT/hXtfwT0dNL1zUSrMd9sBz/vCuJvrn7OjpDMGugwARuByRn9K9J+EwkOqXbSkFzbDOOmdwqm3YdrHSa78P4NU1qTU7a6+yTvC0Zba7MrE5LqQ4wccVWn+G1tqGtx3uq3QvIklkcIwkV8N91dwk4C+wFd/SYrSOKrRSSltoTZCRqqRqijCqMAU6iisBhXhPxoGfFVoMcfZB/6E1e5yzRwxtJLIqIoyzMcAD3NeIfGUxya5ZXMbhkNoPmU5BG44IpMmTsjyeaIhznJU9D6VAVIq7cHdFntmqeKABQF+tKSCwOenanBMjpSiP1xQB23w48WalpPiSysLaRjZ3c6xywyHKnJAyPQ/wA++a+lR0r5T8Fx/wDFaaN/19x/+hCvqzIoGhaKM0ZpjEJwK5TXfE9i0up6Dh/tIspX3cbeEzj64Irf1a2lvdJurWCYwyyxlEkBI2kjrxzXhN/4E8QreuGtmWJFkZ5icqoC5Jz3Bxx3qW2gZwk7Kk5VceXjINUpFzKxHTNa8EYljDGMAHnrxVyPRLdl8xpJCCMnGBitlSlLVHM68Y6M5sRnPNPEXFdVHpdmMbYyw/2mP9KnSwtUPFvH9Suf51qsLN7syeNgtjkNnoK+gfgvG8fgyTejLuunIz34UV5osaJwiKvPZQK6fTvE17a2OmafYxXKrFLLLO6dJO4Xjv8AWs69JUY80maUMR7WXKke1UVQ0fUl1bTo7tYZYd2QY5Rggj+f1q/WKd9UdQUUUUwCiiigAooooAKKKKACiiigAooooAKKKKACiiigAooooAKKKKACiiigAooooAKr36s+n3KqpZjEwAHc4qxRQB5FrPh251az8k2k+9QcAxMQe+OPcCsSw8NXlxaQxQW089tHJ8jxwkrwTwDjBAJPP0r3WT/VN9DXPeBAP+EPsf8Agf8A6GabnqXGK5GziF02/TAFjcZH/TM1yI8EC31aRrKGcSY8xrbZkqCevrtyOntX0RgVzsGP+FiXf/YLh/8ARslDqWHSpqSlfor/AJHldv4e1C0j2LYXPXJPlnms3xD4TfVFhkura4gliO2OTZjqeAc9ee1fRNcv4450e2Hc39t/6NWhzaVyacVKaTPGNO8MXW23kgtbiaOLKoyRkgnOG5+or6C0mN4tGsY5FKulvGrA9iFGa5Tw7qN7omkiwn8PatK6SytvijQqQ0jMMZcdiK1v+Eon/wCha1v/AL9R/wDxdR7VNam8sJNSfLt6r/M09Z/5Ad//ANe8n/oJqLw1/wAivpP/AF5xf+gCsjUPEF1d6dc28fhzWQ8sTIN0UeMkY5+etvQYZLbw9psEyFJY7aNHU9QQoBFSneWg5wcKFpd+/kaFfP3jCSaK81yS2GZ1eUp9cmvoA157qXw3ub3U7m7TUo0WaRn2mInGTn1rVM5T5q0W6u7qeZJ5HcNlpN5J7H8v/wBVe7/BczGWbzs7xbd+v3hT7T4WtefaGW9gTbK0Z/cnnbxnrXX+EfBsvhq6nme7SbzI9gCptxzmhNNaDemjOvopO1MeVI0ZncKoGSScAUhElMlkSJC7sqqOpY4xWYdSmu2KadCZB086T5Yx9O5/CnR6V5kglv5WuZByFbiNT7L/AI5rPnv8JfJb4jgPiJ4j1ExfZLNVbT5gPnCHdKQQSAemOn1ryjUdQu7+1sIrtwIoIDBD8mAVDHPPfB4r6gurS0uoPKuoIZIgchZFBAPrz0r598eazYajrtnFYWUdpb2sbxqkQAQ5YnIAAx3z9acE1LVmdaSa0Vjkjpskw2wDdjqM1LHoNwR8zRqPrmrlvO0arMIwy4I2k4/z0p9pfy3mosCqxxBeEXnH4mu6NGN9Tz5V6iTsQJoGcbrgfgn/ANerCaDbD70sjfTArTB9aeAK6FQguhzPFVH1LXhDTtNs/FOn3M+ESKTeXkkwFwDz19cV674Z8X2/iCORm8mB958qPzcs6ZIz29O1eMc+Ym1Q+GHyno3PSvRNC8EabqtnYXjMyRxA/LBKpWT5s7TjOAOhHB5NcVZRVZReiselgZKcX7Rno3nR/wB9fzo86P8Avr+dYn/CGaD/AM+I/wC+2/xpD4N0Ef8ALiP++2/xqbU+7O21Lu/u/wCCbZmjx99fzrzP4g+O0ggn03Sbl1uIw63BEYK9MbcsDnk9vzrbvtN8LWc32ZLBrm7PS3tyzP8AjzgD61j2/wAM2u7ma7uJRaJKSUtv9bsB7E8dPxq/YwcW3K3bTc2jQpOLc5Naaabni9i5kaOMAgZOfpipb6WeOL7OJpPJPVNxwfwrrfE/gW88K6oJ1L3GnSNiOfHK8H5XxwD/AD/SuT1Ecr+tXR1hqeHVXLUsa9jxYwgdNoq0p5qvZAfYofTYKsgKP/112xWiPOk9Qb7ua3vDFzBpd9Fd37TQ2cjlRMANiMRjJJ/zxntWAcYxnvXrPgjQ7G48M2lzcRLcGTedkoDop3EcAj2rlxsVKCTO7L0vaXZqw+LfDEMQRNbsAo4H+kKf61qadqtjqsTS2F3Dcxq21micMAeuOKnFpbAY8iLH+4Kw/DqKms+I1VQoF8mABj/ljHXnXaaR61k02joqKKK0JCiiigAooooAKKKKACiiigAooooAKKKKACiiigAooooAKKKKACiiigAooooAKQnFLSHpQBzzeIrqaa6itdFurhIJWhaRZYwMjr1YGsbwfq2oW/hezji0K6nQBsSJLGAfmPYtmtrw6P3esf8AX/N/SuQ8Ff21qdtNaWesmyt7RU2oLdJMlyxPJ+laqKcnpsv8goxlOhJuXVfqdl/bmqf9C3e/9/ov/iqxItW1AeOLmYaFdGQ6dEph82PIHmSfNndjHb8K0honiT/oaW/8Ao6xYtJ10+NbmEeImE40+JjN9kTlfMfC46cEE596mShdbfibYek7T9/p+qOj/tzVP+hbvf8Av9F/8VWD4s1S/n0y3WXQ7qAC+t2DNLEckSDA4bvWt/YniT/oan/8AY6wfFela5Dp1sbjxC06G9t1Cm0RcMZAAePQ84pyULdPxIoUmqivP+vuOlGtaoP+Zbvf+/0X/wAVS/23qn/Qt3v/AH+i/wDiqrDRfEeP+Rqf/wAAo6P7F8R/9DW3/gFHVWh5fiZeyf8AP/X3Fj+29U/6Fu9/7/Rf/FUv9uap0/4Ru9/7/Rf/ABVV/wCxfEf/AENTf+AUdUdXs/EumaPe3w8TmQ28DyhDZRjdtUnH6UJQbsrfiCoyenOa0PiG4Oo2tpd6Pc2v2lmRHkkQjIUt/CT2FbuciuXuJXuL3wrNIQXkZmY+pMDZrpxiomkrEU3K8ot3sYdpLe2L3Mf9mTSh53kVldQCCeOpqz/ad7/0B7j/AL+J/jWpRxXOoNaJnQ5J6tGUb/U5Tsi0sx5H+smlGF/AZJpyaSJXEt/MbpxyFYYRfov+Oa0u9LxT5F9p3Dnf2VYRUCgAdB2pcUtFWQc5400O71/RBaWkqqyyrIyMSBIozlcjp1/SvFvEXgHWdNsf7Qk09/LiAEjh1bYOcHAJ49T2zX0XxTXRXQqwBBGCD3FS4Jy5ge1j5cjUfYkGB36H3qtpA/05sf3TXut38LdCu7uSYSXUETnPkwsoUHvjKnj2rk9e+F8+k6jFcaDFNdW0i7XjZgXRvXPGQf0rujWhdI86ph5pNo5Xbmn4NdDb+A/Ek4BFksYP/PWVR/LmtSD4Yas5/wBIvrOMf7G5z+oFdLr011ONYaq/snOeHbFtR1+2tljSQsSSrnAIAJ/pXs+i6PDpNn5USou47mCKAufaud8O+AV0PVY9Qe/MzxhgEWPaORj1967QdK8+vKM6nMj1MLSdOFpbi4rJ8TO8XhrUpY3KOts5VlOCDitesfxUf+KV1T/r1k/kaKNvaR9Ud1BXqx9UT6TptpY2MS2sKRBkDMVHLHHUnua0AuKhtD/okP8A1zX+VT5qJO7dyJtuTbIZraG5iaKeNJY2+8jrkH8Kpz6BpVzZy2j2FuIZUKOqxhcg+4rSopXIsjiE+F2iRoEWa62jplwf6VKnwz0IY3Pdt7eZgfyrsqKv2su5n7Gn2Odg8C+HIMY01HI7yOzZ/M4rctrWGzgSC3jWKJBhUQYAHtU1FS5N7stRjHZBXPeH/wDkN+JP+v5f/RMddDmue8Pn/id+JP8Ar+T/ANEx1lLdGkdmdDRRRWhIUUUUAFFFFABRRRQAUUUUAFFFFABRRRQAUUUUAFFFFABRRRQAUUUUAFFFFABSGvHfF3xP1nS/EN5YWRt44oJDGMx7jxxzmuXuvjF4pjX5Lm3yemIFp2A9r8O/6vWP+whN/SuZ+F3XVP8Adg/k9eZR/E3xJZAi3uoV+0/6RIDCpyzdf5VV03xrruiGYWE6x+btDkRg9M46j3NdPI1KpHy/WJphF/skpen5n05XPQn/AIuJd/8AYLh/9GyV4i3xN8YP/wAxFh9IU/wqqPG/io3jXy6hILpoxEzhFyUBJA6epP51yThLTTqXh2mp/wCH9UfTWa5jxt/yCbT/ALCFt/6NWvDj8QPGbNzqlz/wFQP6VHP4w8SXJia71G4ljjkWUJJgruU5GRj1FVOElFtonDWlVikz33WtS1O31bTdP0xLQyXUc0jNc7sAJs6bf96ub8TaprkNpe6bqAslEli06SWZcMNska4yT/tVo2+of2lrPhTUHAQz6fcysOwyISa57xXrml6xqV3/AGffQ3Pk6ZLHJ5bZ2t50XFcs72bv1BdEdivgvQ8c29x/4GTf/F1meJPCOjW3hnVJ4oJw8dpK6k3cx5Ck9C2DXZjoKyPFn/Ioax/15Tf+gGuinCPMnYUZy5lqcr/wjOlK/hpRDNi5z5v+ky8/uWbj5uOR2xXRDwVoWP8Aj2uP/Ayb/wCLqo3+t8I/j/6IaurFXVhF2uv6uYxnLnlr1MD/AIQvQv8An2uP/Ayb/wCLo/4QvQv+fa4/8DJv/i66CisvZx7GnPLuc/8A8IXoX/Ptcf8AgZN/8XR/whWhf8+1x/4GTf8AxddBRR7OPYOeXc5//hCtC/59rj/wMm/+Lo/4QrQv+fa4/wDAyb/4uugoo9nHsHPLuc//AMIVoX/Ptcf+Bk3/AMXR/wAIVoX/AD7XH/gZN/8AF10FFHs49g55dzn/APhCtC/59rj/AMDJv/i6P+EL0L/n2uP/AAMm/wDi66Cij2cewc8u5z//AAhehf8APtcf+Bk3/wAXR/whehf8+1x/4GTf/F10FFHs49g55dzn/wDhCtC/59rj/wADJv8A4uj/AIQrQv8An2uP/Ayb/wCLroKKPZx7Bzy7nP8A/CF6F/z7XH/gZN/8XWX4j8I6NbeHdQnignEkdu7KTdynBx6FsV2lY/ir/kVdU/69ZP5GtKNKDqR06o1oTk6sVfqijb+DNDa3iZrefJQE/wCmTen+/U3/AAhWhf8APtcf+Bk3/wAXWzaf8ekP/XNf5VPUOnC+xnKcrvU5/wD4QrQv+fa4/wDAyb/4uj/hCtC/59rj/wADJv8A4uugopezj2Fzy7nP/wDCFaF/z7XH/gZN/wDF0f8ACFaF/wA+1x/4GTf/ABddBRR7OPYOeXc5/wD4QrQv+fa4/wDAyb/4uj/hC9C/59rj/wADJv8A4uugoo9nHsHPLuc//wAIVoX/AD7XH/gZN/8AF1f0vRbHRo5Y7GIxrK++TdIzlmxjOWJPQCtGjFNQitUhOUnuxBS0UVQgooooAKKKKACiiigAooooAKKKKACiiigAooooAKKKKACiiigAooooAKDRSGgD5V8dTk+NNYx0+1Sf+hGsC3xJJ5bn5G4PGce9dra+HofFvxf1DTbm5MNubmaRypwzgMflHv8A/Xri7uMWuoXEScCKVlGfY4qkxHqEXwiluYLacaiZEMQAKRAYXHB5b3pnhDwTHrTXZe7lj8kR/dA53Z/wrnpviJrlx4ftNKtZzatbrsMsRw0ijoM9v611Xww1tre41BLlmYFFGfTGf8TXVRqS5ptb8v6o6qcF9UqLpdG+/wANbCL/AF19dHP+7/hVS28HaZJ4ol04TTsi2SSAlgDnewPb2FYVh8RbqwvrnT9VlluoxO22ZvvoBkAY7jpWrpmsiTxcLxCxjks1wehwWb/Gsqleb5depnhoRSqafZf5o2brwJoVku+5up4kP8TzAD8zWLrHhbQkgiW1lmlZ54ULeaCCrSBTjHsa898RaxfajYf2RcTvN9muneOWaRmfB4KkntwKTwhdXAgmtJHcwLcRdD907xnB7Uqtebg02LCU17aNj3q88NLJY2VtDO0K2ls9rGQ3Ox9oOT64QfnXmWu+B7LRLyV7adv3ds13gPuyVdF2n8HNZFh471Cy0fUNClllkEocRXDSEyRt9SenFc3oN1cRTXKrI7B/kkyc5XOT+oFcteyjoOlfnPq+wulvrC3uk+7LGrj8RVDxZ/yKGsf9eU3/AKAa8g0z4pX/AIa1m50ueFLvTo5nEQ+68a5JwD36969V1m/j1T4e39/CrLHcadJIobqAYz1raC1RC+IrN/rfCP4/+iGrq65Rv9b4R/H/ANENWvqWv6dpMyRXlwI3dSyjaTkD6Vc020kZQi5VJJdzVorA/wCE00L/AJ/P/Ibf4Uf8JpoX/P5/5Db/AAqfZz7G/sqnZm/RWB/wmmhf8/n/AJDb/Cj/AITTQv8An8/8ht/hR7OfYPZVOzN+isD/AITTQv8An8/8ht/hR/wmmhf8/n/kNv8ACj2c+weyqdmb9FYH/CaaF/z+f+Q2/wAKP+E00L/n8/8AIbf4Uezn2D2VTszforA/4TTQv+fz/wAht/hR/wAJpoX/AD+f+Q2/wo9nPsHsqnZm/RWB/wAJpoX/AD+f+Q2/wo/4TTQv+fz/AMht/hR7OfYPZVOzN+isD/hNNC/5/P8AyG3+FH/CaaF/z+f+Q2/wo9nPsHsqnZm/WP4qP/FK6p/16yfyNQf8JnoX/P7/AOQ2/wAKzPEHirR7zw/qFtb3ReWWB1RfLbkkfStKUJKpF26o1oUpqrFtdUdXaf8AHpD/ANc1/lU9QWn/AB6w/wC4P5VPWL3Zzy3YUUUUhBRRRQAUUUUAFFFFABRRRQAUUUUAFFFFABRRRQAUUUUAFFFFABRRRQAUUUUAFFFFABRRRQAUUUUAFIaWkIzQB8j+Jjf6d451GeIy2t1Fdu6MDtZfmJBH4YNWvC9tY6lqN0+rq8kZjLM4OCrE/e/n+deh/GHwTL59z4rt50MZEaTwsMHIwoI9e1cV8PIobnU76OeMOiwZwfXcKpCLj/Duaa+g/sy9imtpgxVpcqRjscfX9K63S/B1xo8U6i6gLyKhJ+bg4Oe3+cVpaXE0OpxsJd1sQTHGRymAM898nmsfx74t1HSbO1GmeRunB8x9u90GMgYPGCCetaqXIm++hcZz5XBbMy7r4Y6nfajLcLe2iqzZIO7g/lXSW3hV7IIFu4hMlskLfK2MjJ3A/wCelM+G3i668Q2V1FqCoZ7cAiVF27h7gcZqr4+8Sazpljby6ZbKkE5Ie62BjnkBcH2Gc1D5bXZMJSV0upmy/C68vryaddTtwGc8eW3Wtu48Gx2umx2dm0EUqPG0rBCNxBBLfoTUfwx8XXuvRXdtqCxtJAoZZUQLnnuBxVb4h+LNT062tk07ZCtwXLzhQWwCQF5+hNOXK46jpzlCalHdFVfhNJd3ksy6wgy5JHkHj9a3D4F0mxyElSJ/J2SlYDhzlcseevT8zVD4W+L9S1hbu01Bll8pdyShQp69Din+P9Y1mLR0urCWO3sy7LNMrL5o5IAA6447Umo8t2TG99Cs3wst9RvXvP7Zk+diSPs3r77q9K1GyGnfDW7slcusGmSRhiMZxGRmvNfhR4l1HVFvLO+madI1DJIw+Yc9z3r1TxH/AMiPqn/XhL/6AaatdWHD4iif9b4R+p/9ENVmdQ3j62BAP/Evk6/761WP+t8I/U/+iGq1L/yP9t/2D5P/AENavr8mVQ/iVP66G/5Uf9xfyo8qP+4v5U+isLsV2M8qP+4v5UeVH/cX8qfRRdhdjPKj/uL+VHlR/wBxfyp9FF2F2M8qP+4v5UeVH/cX8qfRRdhdjPKj/uL+VHlR/wBxfyp9FF2F2M8qP+4v5UeVH/cX8qfRRdhdjPKj/uL+VYHjPXV8JeE7/XRZLdfZFVvJL7N2XVeuDj73pXRVwnxl/wCSTa9/1zi/9GpRdhdnmv8Aw0n/ANSjH/4H/wD2uj/hpP8A6lCP/wAD/wD7XXgtFF2F2e+f8NMP/wBCmv8A4MP/ALXS/wDDTEn/AEKa/wDgwP8A8brwKlxSEe+f8NMSf9Cov/gw/wDtdH/DTEn/AEKa/wDgwP8A8brwPFGKAPfP+GmJP+hTX/wYH/43R/w0xJ/0Ka/+DA//ABuvA8UlAHvv/DTEn/Qpr/4MD/8AG6P+GmJP+hTX/wAGB/8AjdeBUUAe+/8ADTEn/Qpr/wCDA/8Axuj/AIaYk/6FNf8AwYH/AON14FRQB77/AMNMSf8AQpr/AODA/wDxuj/hpiT/AKFNf/Bgf/jdeBUEUAe+/wDDTEn/AEKa/wDgwP8A8bo/4aYk/wChTX/wYH/43XgVFAHvv/DTEn/Qpr/4MD/8bo/4aYk/6FNf/Bgf/jdeBUUAe+/8NMSf9Cmv/gwP/wAbo/4aYk/6FNf/AAYH/wCN14FRQB77/wANMSf9Cmv/AIMD/wDG6P8AhpiT/oU1/wDBgf8A43XgVFAHvv8Aw0xJ/wBCmv8A4MD/APG6P+GmJP8AoU1/8GB/+N14FRQB77/w0xJ/0Ka/+DA//G6P+GmJP+hTX/wYH/43XgVFAHvv/DTEn/Qpr/4MD/8AG6P+GmJP+hTX/wAGB/8AjdeBUUAe+/8ADTEn/Qpr/wCDA/8Axuj/AIaYk/6FNf8AwYH/AON14FRQB77/AMNMSf8AQpr/AODA/wDxuivAqKAPv+iiigAooooA8M+MnjDU49SufDEaQiyaON2Yqd5P3uua5T4anZq984OGNtx9cirnxj/5KLdZ/wCeMX/oIqh8OxnV7tf+mOSfT5hTQj0O61qx0aS1ub9jFG5kT5UJ547D6Vw3iK68Oa7cIw1S6t2QbBJHbkhlycBgccjOM+lXfHzE6ZZLknE5x7fLXErZySbMMMsM49KtbWEjvvDfiXwr4VsHt7aW7leQ5klaLBb8M8CsrXdf0LXR9nN1qUEYJ2tCmflJztZc4IyTg9ea428tnt1HmHrkdfQ4qtZnMjY9KG+g0eoeGfEXhrwtZvBZxX0ryH95K8YBb8M8CsvxF4g8PayPKu7W+8lXLxyRlVeMnqOpBB6+1cgZZEUbCPfIqhc3UrHYxXHsKG9LAepeG/Ffhzw1ZmKw0+8bzOXkcqWb9aztd8ReH9dbZdabdNEHLoVkCuhPXB7g+hri7Xm3j+lTrBuG7a23Gc807iO60Pxponh21aDTdHmUN95mkBZvqa9VfV0134W3mopEYhLp83yE5wQrD+lfNJliEgQNyeAOa958KSPJ8EbvcB8lrdKPphqE9UXBe8joj/rfCP1P/ohqtS/8j/bf9g+T/wBDWqp/1vhH6n/0Q1Wpf+R/tv8AsHyf+hrV9fkwofxKn9dDoqKKK5xBRRRQAUUUUAFFFFABRRRQAUUUUAFcJ8Zf+STa9/1zi/8ARqV3dcJ8Zf8Akk2vf9c4v/RqUAfHdFFFABUkcbSOqKCWY4AHeo6tWF6+n30F3GiO8MgkUOMjIORmjoBreKPDcvhy7ggd2kWWEPuKbcOCVdfwYEZ7jB71Y8I+GYfEK3zTPcAW4TCwKpZixI/iIHGKb4ovdY2W1jq9yLqTYl7HKzs7Ks0asFye2MceuaTwleTxtqFrFZ2d1HJbtPIl1v24iUvxtIOeDWTVTkt1AytZ04aVrd5p/meYLeZog+3buwcZx2rWudF0my0qI3eoTR6lNai6jiWHMeG5VC2c5I5zjA6GsXUtQn1TU7i+uSpmncu20YGT6CuiGsXzeDmma1sXERGnC5dCZ1RgzbR/DjAIzjIBxVPmsgOTf71NpScnNJVgFFFFABRRRQAUUUUAFFFFABRRRQAUUUUAFFFFABRRRQAUUUUAFFFFABRRRQB9/wBFFFABRRRQB81fGAk/Ee9B7RRf+gCqPw7Zf7bulIGTb9/94Vr/ABl0y8g8cTX8kDra3McYilx8rFVAIz68VlfDtCus3sqjOLUjH/AhTEa3xBGNPscd5247j5RXBrPOo2iaQDHQMa734hvG+nae8RO1pn4PY4FebLgp05rWnBz0Qr6Fi4Z5I/ndmx03HNQWXEj9qWVR5J+XBBHOPeorbBmwwBB7Gn7N8/KF9C5JOsfynBJFZ87B2yK35LdDpMmyNQ+Bg496xLc/vVjYAqD0xTlSakogmXrYgW8YyOnrV1L/AMqEw5BBBXvxmpPskDWUrpEisEJBxzVjS0VrVtw/jNV7FqVmwuc+0SiZZjJgKc/dr6B8J/8AJELs462t0f8A0KvINUtwNOnZR0Q17F4YUr8Dpwf+fK5/9nqJQ5JJFQd2jfP+t8I/U/8AohqtS/8AI/23/YPk/wDQ1qqf9b4R+p/9ENVqX/kf7b/sHyf+hrT6/JjofxKn9dDoqKKK5xBRRRQAUUUUAFFFFABRRRQAUUUUAFcJ8Zf+STa9/wBc4v8A0ald3XCfGX/kk2vf7kX/AKNSgD47ooxiigByDLVrJoNzLY2F5GY2jvrh7eMBuQ67c7vTO8Y9eaye4rrPDCz6noOraZAT9qhMd/aMH2lHQ7Xwe3ytkk/3BQxN2ND4kaBf6V4i023vo44Xl060RQXBxsiSNs4J4DAj8Km8EeDdZufEOu2Vtbq89jaXFvOu8LhmjdF+9jIJrkJIb+ezdpZ98Fs5Ta04O0k87Vz39RXS+LINRWDT9dW48pb22hM4jmAPnRjZnAPPABBHTd2pcyFzI5q20a4uru9tojG0tpFLK4DZDLH97aR19foK6hPDGqf8Kim1fyV+wtqEcwk8wZ2hWjPGc/eYfnWdoaXmmeMrCa7aORpX3zkzq3mRtkSAnOCSC3U1na3Fd6Rqt7pbXMpjgdoQvmHBQNkDHp0NCabGpJmOyknIBx9KaVI6ivUNGK3Gkw+Vf6amjR6e4ntJJEWV59rZwp5L7sEH0xjpisDx7rltql/9ltHmaG3c4JkVo+gA2AKMD6k1mqrlLlsM42ilwaNprUBKMUuO1XLOwlvN/lYwg3MScYFJu25cISm+WO5TxSVp3Wjz2sIlZkI77TyKji0u5mtnnRMhSMgdeaSnFq9zSWGqxlyuOpQxRTmUrwfWm1RgFLikq3YWb3spRDjAJP0pNpK7KhCU5KMd2VcUYPpWnc6TJFLGEcMrsQvY/lU40GUu6ecnyqT9fao9pHudKwVdtpR2MSilYYYj0NJWhyBRRWppOh3esi6+xrve3jEhjAJZ8uqAKB1OWFJtJXYGXRXVXPgW/g0rUr9bq0mXTnjS5jiYsys/bOMHB4OD+dZ/ibw3d+F9RSxvJInmaBJv3ZJC7hnByOo6GpVWDdk9QMWiiirAKKKKAPv+iiigAoopDQB5v8YtTsE8GXFo80TXJnjQJkFkP3vw4ryr4dEjVLsjr5Ix+dY3jPUJtS8Z6pLc4aVrhkG0Y4U7Rx9AK2Ph2CNVvVIIKxAYPrmmJmp8QmzpunjGCJn/AB4FebqDt6c16V8RtpsNPKnP75uoweg615rcSOh+Rj+Fa06nJsTa4rn9ywJ54qO2GZRRNIxwo611Nr4C8SBFkTTHKuoP+sX/ABqlVbnzWHbSxQmcf2VMocbioAAPPUViW0b/AGhSyt9SK7QeBPE5OP7MYfWVP8akHgDxOw509R9Z0/xpyqNyUrBbQyopo/s7ozgZQgD8KNPv4ba3MciyE7ieBxW1H8PPErkbrSFR7zrWPrmhXmg3aW16qCRow4CNkYyR/Sm6sr3FZBfajDcWc0Mccm51IGcf417V4cBHwQmz/wA+Nz/Jq+dRDJ9qRgp2g8mvo7QBj4IP/wBg64/k1ZublJXLgrNGwf8AW+Efqf8A0Q1Wpf8Akf7b/sHyf+hrVU/63wj9T/6IarUv/I/23/YPk/8AQ1quvyY6H8Sp/XQ6KiiiucQUUUUAFFFFABRRRQAUUUUAFFFFABXCfGX/AJJNr3+5F/6NSu7rhPjL/wAkm17/AHIv/RqUAfHh60lFFACntW34Rvo9P8S2M07FbZpPKnx3jcFH/wDHWNYlKrbaALuq2Uul6veWEv37edojzwcEituz/wCJn4Fv4GXdJpc6XUTA8iOTCSA+24RUePCG1y3kP+sl06zkc/3mMCEk+5qDwaxF/qMf8L6Zdhh2IETMP1AP4UBYwN7bxzXS+K83thomt4y13a+TM46NLCdh/HZ5ZP1rmCcvn3row3mfD2VTz5eqIV9t0TZ/9BX8qASOc3EcZoByeaQg5rf0Tw2NWsLy+n1Wx063tXjjZ7vzMMzhiANit/cNAHR2+kWEPgvT9Q/sjT7mWaCaSWW4vvKcFXdRtTcM8AdB1qrH4e09/G9tpphb7NJYCYruP3vsvmZz/vc0l5o1le2VlayeM/D4js42jjIW5yQXLHP7r1Y1tpeQJYJCPE/hQ3aW32VL4xXPnLFt24z5eM7flzjOK53Ca2fcZ5gw5wBVqwvPscrPjJKED64rfl8HRHT767svEmk35s4fPlhg84Ps3BcjdGB1Yd65T+LHet2k1ZlU6kqclKO6Nm61dZY40RXxjEhP8X0qca1afZvs/kSiPgbg+GwM+3vR4d8S6roRa20yXyzczRs5Xhm25GzJ6A7ufwq/418Uaxqmpalp2pIY447+SRLdyGa3IJHlhhwQOn4VHso2sdf9o1+Zyb1ehyt00TSsYVZUJ4DHJqClqSOGSQHYpOOTjtV7HG25O5FV7T9QksCTGiEk5JI5x6VSIqW3tprmQRwRPK56Kikk/gKGk1ZjhUlTlzRdmdXa6N4o1zT4brTtDu57feWSeKIsCRwefrVLVp9W0mZrHUrF7W72DcsqkOAR1xWxo+g65BLbHWL5dDtIYJ0ie+kVGQOjZCxn5iGLc4B65FZ+uafaW+j213/a8uoSbvssLJBthAjALAMx3HG5cfKOtR7OPY3+u17t825yh+8aSnnkmneTIU37Tt9cVdzms2RjGea6Hwv4lm8Nf2jNavJHdT2wihkTHyHerE/kp/OueIwcVc0ld2sWQI489M/99CiUVJcshHfaV490axlnMmmzeRezLNd26Y2btjAhc9t21hnp0rlPFmu/8JDqMN4VcOIFSTd3bJJP05rY8Q+O/FFt4j1OCHWrlIo7qREVSMBQxAA4rM8cu83ieeVzueSCB3b1YxISfzNZxoQjLnS1HdnNUUYp204zWohtFFFAH3/RRRQAUUUhoA+fvAlnbXfxrv8A7TGj+W9xJGGGfmDYz9Rmk0u5Nx8RfEcrpGn76RAI1CAgOQMgdTxz60um3jeAfivqd9rlldCGYS+W0Me4MGbII9RisPQdbsG8Z6ncXTNFb30shjduChLlhn0600Jmr8R49mmWBC4JmY9fYV5w7MB92verayjlkWK7SK5iUFkLqGHauM8ba1a6OYILOwtDPMnmFmhBCLnCjGMZ4NVbS4keXNlpOmDmvqawUDTLbufKXn8K8l8HTp4htZzcWsKzwYJaNAAwPtVnxH4/1fRfs1vaiHLR79zx5AGSAP0qlaKuG7seqk80A+9ea+D/ABnrXiFblbl4w8Q3KyRgDFZPiDx34i0zyEjukVpQ0m7yl4G4qB09v1qubS4kj2ICvKvifYXt34gtXtraWRRbBcohIzuatD4b+K9W1+4u4dVm87ZHvRwgXHPTgVhePPEupQtbxwTvCJkZ2kQ4bG9lCA9eNufxpSatca3Odj8Ma6+CumXR/wC2ZFfQJsTpvwmltGjEbx6S4dR2byzn9a88+FWtanqNvdWl/NJPHGgdJJDkqc9M16z4oGPBmrD/AKcJf/QDSW6Lh8SM4/63wj9T/wCiGq1L/wAj/bf9g+T/ANDWqp/1vhH6n/0Q1Wpf+R/tv+wfJ/6GtX1+TCh/Eqf10OiooornEFFFFABRRRQAUUUUAFFFFABRRRQAVwnxl/5JNr3/AFzi/wDRqV3dcJ8Zf+STa9/1zi/9GpQB8d0UUUAFFFFAHUeOv+QxZf8AYKsf/SeOofB3/ITvv+wZef8Aoh6m8df8hiy/7BVj/wCk8dQ+Df8AkJ33/YMvP/RL0Ac93rqtH1G70fwfcajYTGG6GoRwh8A/KY3J4OR2FcqetdDF/wAk7uf+wrF/6KkoGpNbEx+Iniv/AKC7/wDfmP8A+JroNG+It6+jX9pq2vXdtcSSwvBNDZRy4VQ+4Ecddy+vSvN6KBHpX/CZD/odtT/8FEX/AMVR/wAJkP8AodtS/wDBRF/8VXmtFAHqUXxB+w6dqfleJtQvbqe2MVuj6dHEqPuU7iQx7Ajp3rll+IvitJAf7WY4PQwxkH/x2uWooA6yPxNpl/NG2taDAXVgWudOP2aX67RlCf8AgI+tbd74ntLLQ7mbw1rtxFcyajJdSwXcOZmRwoA3ncHwQSSSCck4rziigDp/+Fh+Kz/zF3/78x//ABNbGg+KNY1hNWlv7zz3sdOkuoC0afLIGQA8Dn7xrgK6jwcP9H8S/wDYFm/9GR0WuVGUou8WJ/wsPxX/ANBd/wDv1H/8TS/8LE8WAHbrU6EjG6NVRh9CACK5elHvQSSy3E08hklkaRz1Zjkn8a1tM8Xa7o1kbTT9QeG3LmTYFVhuIAJ5B9B+VdzYWGheXpH2WC3mvGFk1+s6jCwnbkp6kn7x6jIHrUfjHSdG0/wrezWcVt517eJewlCCYYHDYjHpghuPYVzvEJSUbbjsct/wsLxV/wBBaT/v0n/xNaaeKtbPhmbWftzfblvFthL5af6soWxjGOoFcKetdDH/AMk8uP8AsKR/+imrdoIycdiY/EPxVn/kLv8A9+Y//iataZ8QPFMuq2cb6qxVp0BHlR8jcP8AZrjjUltO1tcxzpjfGwdc+oORTEaPif8A5GvV/wDr8l/9DNdX4n8a+IdM1dbOz1JoreO1tgieWhwPJQ9xWZP48kuZ3nm8N+HJJZGLO7WJJZjySfmrB1nVptb1KW+uI4o5JAo2QrtRQoCgAdgABQBr/wDCxPFf/QXf/vzH/wDE1Y8Qare614L0m91Gbz7n7bcx+YVAO0LEQOAO5P51yFdHef8AJPdJ/wCwhdf+gQ0Ac5RRRQB9/wBFFFABRRRQAx4kkOXRWx0yM18i+Jbaa18UapDPE0Ti7kO1hjgsSP0r69PSuV8VeAdF8XPHLfxSR3EfAnhO1iPQ9iKaYM8g+F9/dXF9PZTTu8EUJMaMc7ckZxW94k8F2mueVHLdyxzQg7Cq5BQngEeoJrI1H4XeK/D+tudAE1zasMpNFKqMB/dYEjn6V69fRiK70YGNUd22yDaMnC9D+tE6ihG7Q4Qc5WRxHhfw9Y6JZSQ2rM2/Bd5FwTWbr/g/S9XdYpWmWaIFkZMD5SSdvPbOTUfjb4a+IE8Q/a/Dv2i4sLklngWfb5LdxyRkHt6V6h4jhC+FjG6gnEaMD35AIpzrKMG7bBTp881Huef+GdI0zR7WWG1LAnAdpCMnjP8AWmav4T0vUB5V3ZTARnckpO0DdyQD6Z/U1jeIvhBqtl4jiu9AhN3p8r+Z5RcK0HIOOSMj0xXr3iZcaBgjB3pn8xSqVuWDdh06fPUUb7nAeGE0DQxMlvNbw7sBt0yknj1/Gq+sw+GL8GOcWc6qzOkn2gfKTgkZB4B59uPeq2ufB29i8Wx6hpGy5sJ5xJNFKwDR5YFhz1HWu/17SNNtbjQ0gsLWINfKrBIlGRtbg8VrCXM7MKcFKVmcloOqeHNMikjt7uxtlJGVWYHOPx5r0LxQQ3g3VypyDYy4P/ADXmfiX4LTXGtS6jol3GEuJS8kEw2iPPJ2kdR7Yr0vxMuzwZqyf3bCUf8AjhqU7yQoK0kZ5/1vhH6n/wBENVqX/kf7b/sHyf8Aoa1VP+t8I/j/AOiGqzMf+K+tv+wfJ/6Gtaf5MKH8Sp/XQ6OiiiucQUUUUAFFFFABRRRQAUUUUAFFFFABXCfGX/kk2vf9c4v/AEald3XCfGX/AJJNr3/XOL/0alAHx3RRRQAUUUUAdR46/wCQxZf9gqx/9J46i8Gf8hO+/wCwZef+iXqXx1/yGLL/ALBVj/6Tx1F4M/5Cd9/2DLz/ANEvQBzh610UX/JO7n/sKxf+ipK509a6KL/kndz/ANhWL/0VJQBztFFFABRRRQAUUUUAFFFFAAK6/wAD2zXEHiYICcaJOeB/tof6VyAqxa3t3YS+dZ3M1vKRt3wyFDj0yKAIhFIxwEYn6Vf07QdU1acw2NhcTuBlgkZIUepPQD3NO/4SXXv+g3qX/gXJ/jTJ9d1a8tmt7rVL2eFjkpLcMwOOnBNAG0vhm005gdd1y0tWHW3tD9pm+nynYPxatBvD8eoeGJrnQdEuJodzf6Zd3SmZgmC3lxAjgDqcN39K4XPNaln4l1vTbZbax1e9t4ASRHFMyqCfYGgCgbWctxDJ1/uGtzDQ+A5InRgX1JWBIx0jb/Goj4z8TEYPiDUsen2l/wDGs691XUdRVVvb+6uVU5UTTM4B9smgCoetJRRQAoOB0pKKKACuhu2B+H+lgdtRuv8A0CGueroLpdvgHTG/vajdf+i4KAMCikooA+/6KKKACiiigAooooASsDXSw1XSioB2zZ59+K6CvAfiB4q1H/hMLhbO+ljitnCRhX4UjqR+NTKn7RWHGp7N8x76vSsLxXuOj7VYDMi5z3xz/SsH4XeJr3xDoU635Mk9q4QzMctJnJ5+nSub+Kvi2/sNah0yxuTHHHEJJF2Kcuc45PtinOnzJwCFTkan2PXISTChPXaM1keKEaTRnVBk71P61ynws8Vat4ki1EancLL9n8sRkRquM5z0+lR/FLxbd6ELSxsjH5kymSTeucAHjH61M6blFwHCpyyU10PRYJPNgSTGNyg4rN13R5tVS1MF19mlt5hMj7N3IBHT8aj8IahNqvhTTr64CiWWEFgowM5I/pW3WkW4u6CMnF8yOd/snxD/ANDCP/ARf8ay/Eema7H4Z1R5tcEsa2kpdPsyjcNpyM54rtqxvFn/ACKOs/8AXlN/6Aa1hUfMtvuNI1ZXW33I5UWGrhvDYbWAWkJ8o/Z1/d/uWPrzxxXR6foN9BrA1G+1P7U6wGFQIgmASD2PtVNv9b4R+p/9ENXV06lSVv67mSqy55r9BaKKKwEFFFFABRRRQAUUUUAFFFFABRRRQAVwnxl/5JNr3/XOL/0ald3XCfGX/kk2vf8AXOL/ANGpQB8d0UUUAFFFFAHUeOv+QzZf9gqx/wDSeOovBn/ITvv+wZef+iXqXx1/yGLL/sFWP/pPHUXgz/kJ33/YMvP/AES9AHO966OMD/hXVwe51WL/ANFPXN966KLn4d3P/YVi/wDRUlAHO0UUUAFLk4xSUUAFFFLtPpQAlFLg+lJQAo4pS2cD0ptFACg4GKDyaSigAooooAKKKKACiiigAooooAK6K8/5J7pP/YQuv/QIa52ujvP+Se6T/wBhC6/9AhoA5yiiigD7/ooooAKKKZJKkSlpHVFHUscCgB9BrJufE2iWefP1S1THbzAT+lczr/xN0W00y4/s65+0Xe0iIKhA3Hvk0WFdFnxb4603SrK7tbW7RtSA2KgBOwnuT7V4nc6Nc3wW4jmjZn5JbIqk0rzzPNIxaRyWYk8knvWraatDa2axyhiy+g7VtBJbnPUk3sWNGvPFvhmCWPRri1RZmDOrjdkgcdRWRe6b4j1bULi+1J4pZpTkkN1P9BXYwW0s9pFdRRyPHLEZRhMkKCQSfxFbEfhi/ljDIYiCMgeYoP8AOtLR3I5pnGeGtU8U+DRcHTLKzl+0FfMWck9M4xhh6mqGtS+J/E2sSahqdtGrbAoWNvlUdgoyeO9ehHwpqg6Ih+ki/wCNN/4RnVgpJtSQOeGB/kaXLG9wVSVrHb/DwlfA2mxPxLChSRf7p3H/AOtXUV414X8bafoV/Is94DaycSKFYlSOhHFdtD8TPCszqo1IKTwC8bAfyrCUbM6ITTR19Y3iz/kUdZ/68pv/AEA1DL418OQqGbV7bB6ENn+VHiC7gv8AwNql1bSrLBJYzFHXow2GiHxI1i9UUm/1vhH6n/0Q1dWK5Rv9b4R+p/8ARDV1YqqnQyj/ABJeotFFFZmgUUUUAFFFFABRRRQAUUUUAFFFFABXC/GT/kk2vf7kX/o1K7quE+Mn/JJte/3Iv/RqUAfHmKMUHqaSmAppKU9qSkB1Hjv/AJDNl/2CrH/0njqHwb/yE77/ALBl5/6JepvHf/IZsv8AsFWP/pPHUHg/I1S6I+79huPM5/g8tt2PfGcUMqMeZ2OfxXQxf8k6uf8AsKxf+ipKPtHhIZ/4l2sf+Bsf/wAbreSfwt/wglwRp+q/Z/7Tjyv2uPdu8p8HOzpjPagk8/ordmuPCx2iHTdWHruvo/8A40ajjn8N+YPM0/VNvfF9H/8AGqAMaiuj8/wfn/kG6z/4Gx//ABulFx4Nz/yDda/8DI//AI3QBzgr1Szn0i38PeFbB4Lf7TfCMyKdPifzAbhlJMpO4HAxgDtXIef4MXB/s7WSO/8Apkf/AMbq4NF0DV5I20fXjZOeFttUUptPtKuVx15O2onHmSBM2viD/ZU+iJNptvbMU1GWF5obSO3MIA4jYJ97PUMfSvNG+8a9Bh8ET6Ro+p33ibTtQEdtJGiC0mUq7Hduyw3D5cD/AL6rCNx4N3c6brX/AIGR/wDxulTjyx5b3A5qitlpfDm87LDVCvYm9jB/9FUjTeHQeNP1Qj/r+j/+NVoBkUE5rbEnhbALWesZ9Bdxf/G6m8/wh/0DtZ/8DY//AI3QBztKWyOgFdD9o8H/APQO1n/wMj/+N0faPB//AEDtZ/8AAyP/AON0Ac7RXRfaPB//AEDtZ/8AAyP/AON0ef4QJ/5B2s/+Bkf/AMboA52it+ebwrsHk6fq27PO69j6f9+qr+f4e/6B+qf+B8f/AMZoAyKK3befwv8AN52m6tjttvoz/wC0hUv2jwf/ANA7Wf8AwMj/APjdAHO10d5/yT3Sf+whdf8AoENJ9o8H/wDQO1n/AMDI/wD43TdZ1bTLjRLLTNMtLmGG3mlnLXEyyMxcIMcKMAbP1oA5+iiigD7/AKKKKACuC+JclzdQ6do9qVVruViWY4GFHf8AOu9ri/Fsay+LPDSOMq0kobnHG2gUtjiIPhfqk5XzNRso9390s39BWnH8IbUhRda22TxiKIc/ma9HhKIB8qnHHyZNSiQuuFDg7RyFwc/jTuxciOGtPhZ4ahjLvPfXAHq4GfyWvPPiNo+n6F4gjtdORkge2STDMWOSWHf6CvfJiTbjcjHJ5Df/AFq8N+LrFPFgJHAto1H4k/4003cUkkjIs/EGsLYRW1pCWihjMWURySpJbBwfU1sL498RwhVOmWvAAy1o2f510vwh09Lvw/fOzEf6RjI68AV6I+jo0Cxq2GB+9Tc2nsJU09Txf/hY2tqcNpVgRnJBgcf1qVPiXqcWc6PZhsdQHGOMetetvodlDFvlgMpAyW3EHP0rzPQfEdx4j+IMmk+THFpr20sqRMill2kAfN17mp9q+w/ZLueXE72JOAWPep9R0yfT7RrmSaBox3SUEn8Kp3du0GoXsSsQqXEg/wDHqpTKXjKsw6enatUzOzNO1QTQNIJ0yP4TnP8AKve9N/5Isf8AsFy/+gtXzdZJJDHkSkjI4J9TX0do80c/wUZom3KNNmXOMchWzVTlFyjyougpKXvM1G/1vhH6n/0Q1dWK5Rv9b4R+p/8ARDV1YrOp0CP8SXqLRRRWZoFFFFABRRRQAUUUUAFFFFABRRRQAVwvxk/5JNr3/XOL/wBGpXdVwnxl/wCSTa9/uRf+jUoA+O6KKKAFq/YaPf6i9sttbPJ9puPs0RHRpOPl/UfnWfXZeDZbu603U9LspCt6hjv7EhgCs0R+bBJwPkZj/wABFADfiJatb+KILXcjNFp9nFuQ5ViIEGQfSrvhDw5e2s/iO4uwkJ06wnikRz8xd4pMAY9lY59qwtVk1fxDcXWrX7RyyRbYpXXYmNoCgBRjPAHQV0es3Wtw6Faa1aXTww6lYLa6ggkUiQp+7GRnnKFT0yNxpXRPMjhraxub6Z47aJpXVGkKoM/KoLMfwAJrqLjS7iw+FkV1NtVb3U1eNd2W2qki5I7cg/lVPQYr3R/FGmTGJGJZZSnmrh4jwwJzgZXI5qTxbdanp8s3hae8M2nWFyzW6lV+6clSGxnBDZxnHNCaY00zlwpIo2mvRIfDukL4WstQigW51GSyV5LXcw2KZXVp/wDaxhVwOnU1seI/CGhabp/iS/htAsbwodOXe37tkdVm784JA5/vVhLFQjLldyrM8iIxSYpxpM4roEAGTiuy0jRNGtfDVxrOvTSuPMjS2trK6iErZ37iykMQBtHYda4yn+Y23bnikwPSWbTL/Q9Q1Pwvd32lzfaNstlc6lGqtEVYsVHylsYAxznNec3GTMxJye9R7zSE5oUbAJRRRTAKKKKACiiigAoopc8YoASiilJzQA6I4cc4ph60UUAFFFFABRRRQB9/0UUUAFcb4pbHjHwx/wBdZf8A0GuyrjPFA3eNvDC9MyS8/wDAaBM6dAoGBjqT0NNaRQhGB+eKkNvJjmVQP9zr+tR+QgcK0qkn+Hb1oKEbywgTgAdmJFeCfF26kHjVIPK/cm1iYOASM7jxmvexHGC2E4Bx8teG/GCMf8JaAM4+zx9fqaFuTLY7b4Mc+F7s/wDT0f8A0EV6QGVjgMCevWvnPwj8Q73wjbGzjtIZ7eSUSPuyGHQHH4V75o+oWOrWSalYTLLDMucjsfQ+hHpTluEdjSOOhqvHZ2cbmWG2gRyMb0QA4+tT5DDI6VgadZ+IodfvJr/UrWbSWB+zW8cO1054y3fAzSGfOOvADXL0Lj/j4kz/AN9GsdyAe1bGvELr19g/8t3I/wC+jWdqmoT3kSLII8K27KoATWj0jcmnDmqJN6NjI4ZWjLCFgmRk7eOtfQGh2623wSkjSTzFOnTtu246hj0rwiK9ikgZVc524wQa960c/wDFk29tNnH6NWGHqSqWclbU9TMMHQwtaMaE+ZNfcajf63wj9T/6IaurFco3+t8I/U/+iGrqxW9ToeTH+JL1FooorM0Ciq93e29jCZbiQIg7nv8ASufl8aQCYLHaSNHnl2YA4+lAnJLc6ikrjbj4iWcEnlizkkb0Vxn/AA/Wkg+IthIuZrOeL8Q1FiXUiup1FzqllZzxQ3FzHHJK21FY9TVyvLtW1nT9Q1qLUFM0tsrIPLIAI55P5dq7yLxJo8w+TUIf+BNt/nSV+o+eL2Zq0VVh1GzuP9TdQSf7sgNWQc0yri0UUUAIuecn6Vwvxl/5JNr3+5F/6NSu7rhPjL/ySbXv+ucX/o1KAPjuiiigAFa3hzUxpGvWV8w3RxSjzU/vIeGH4qSKyaUHFAGprtgdJ1u8slctHHKfLYHh0PKt+KkH8a1dFb+0/CetaWWLSWwTULdf935ZAP8AgLA/8ApPHTf8TiyH/UKsf/SeOovBbBdTv8qDnTLvr/1xaiwrHPlz5nDH0610viIjUNA0TWNytL5TWVyf4t8WNpP1jZAD1O01y/8AFn3rokOfh5ce2qxf+ipKAsZUWp3kLRtHdzK8cZiRg5G1DnKj25PHuafNrOozwmKW/uJIzuBVpCR8xBb8yAT9KzzSUrLsMcTk02iimAUUUUAFFFFABRRRQAUUUUAFFFFABRRRQAUUUUAFFFFABRRRQAUUUUAff9FFFABXE+KpPL8b+GHwWKtKdo6n5a7avN/iNq66F4h0DUWhaZYDISitgkYA/rQJnbxahHfqyIsiDH32HH55pqL5V1ujcyhwd43e3X9K86svitpMMakaTdbiuGYyKc1bj+LWjBt4027U4xxtx/Ogd0egqwDEsBj0NeDfGeQjxYfJZQwt4sjGeOa7tPi5oYbLQ3Sn0ZFP/s1eX/EPXLPxH4hk1KzV/LaGOMh+Dxn/ABoQpNHn13qUtsqnKNkkMB1XHrWzpPjnxDplkINN1OWC3JLbEOBk9azr7QZnjieOME3AXDSSDjJPSnHTJNNiSGZRuxnqKauJ8q2NeX4r+MoCpOr3GxsgMCO1Tr8UPGLoCNam2t3OBXN3fhq9d7eOONAJssCZB8x69O3BFSJpzLKtiFUsfkwT1oVwdiG61e9bUHWYxvI3zBgchgec8UNe3XkvMPK+XHHdvpSSaPfLO13dFdkZEYwc9BgfpircGl3M9pNdRIHWHnlwoB9x1PFGthqxa8HN/b/ifTtPuDiC4nWOQpwwB9DX09qelW+ifDvUdOtN/kQWEyqXOT91jzXzn4E0aXSPGGiSXBUvLdI2FORjdjrX014r/wCRQ1j/AK8pv/QDTj8SKg9TMb/W+Efqf/RDV1YrlD/rfCP4/wDohq6sVVToZR/iS9RaiuJ0toHmkOERSxNS1znjC6MOnRwqcGV+fcD/ACKzRcnZXOV1TUZdTvGlkJ2g4RM8KK57Wr9rUpbWhV7ibkFjgKndj6e1am3Kghh71xtrO+p313fBn2MxjVdxHyj2K/jjJrVI4HK+pKGKZADepb1PqTjn861G0fUkiWR7aQKy7l3+h6dTRa6W6PHc+WjqDu2Ebc+xxxXWx+Mr6Liew3L0+XGPyBJ/Sm21sEIJ/EcLOJrXImR4+uMgjP09fzpUFzIqGCMkt03DAX369K09S1BtW1u5u5I1SKIAQw8qD3yQQOc559MelVjfSnUrWBoXiSQgyPnI2dDjHQ9MU7uxPKlIlt7VIvmeUlwPmbdhcf8A1vWmf8JrqenQfY9OvJPKX+OTDH8M9BUHifUYUnNrap5cch+6vZew/KuR1HUY9OxGVEk5GSD0T6+prCTOmFzudN+I2v2lwrzzi7iz80cigZ+hHSvYNI1a21rTIb+1YmKUdD1U9wfevlu11OSeXEoUBujKMV678I9QKSXelM5MewSxgnoQcH8+DUJs2jLoerVwnxl/5JNr3/XOL/0ald3XCfGX/kk2vf8AXOL/ANGpVlnx3RRRQAoGTipzZ3KlQbeQFvujYefpUURIkUjrmuyt0vda8ZR2N1qktt5aSSefCDJ5YSIudq7h1C46ipbd7IiTd7Ir+N7aaTWLIrE7Z0yyXhT1FugI+opng6zuTqt6i28pf+z7pAoQ5LGFgB9aTxR4kOo6zFNp93dGCCCGJHk+RiyxhWbAJwSQT171o6PdppegPrl7qt4Z9QW7tYrZI9wZ1jUbmfeMYMg7HpS96wvfscqNF1LZLILG42Q581vKbCY659K3/wCzb5Ph3Ir2kyh9TidCYyNwMbgEe3SuZN5cHcDNJh/vDd1rrvEH2bQ9ETQYtQubq9aaC7kLw+WkatDkKDuOfvjsOlP3h++cdc2s9nOYbmGSGVeqOpBH4GocV2kOgzeI/Fkdle3hQmyEzSww+Y21YtwAXIycDHXrU8PgnS5pLz/ia6msNqkbNnST5pZyQBs8zpx1zUe1iviZUG5RTOEora8TaF/wj+rmyFwZ0MSSo7R+W21hkBlJO0+1YuK0TTV0MKKKKYBRRRQAUUUUAFFFFABRRRQAUUUUAFFFFABRRRQAUUUUAFFFFAH3/RRRQAV498bGIm0of7En8xXsNeM/HGdIrrSd7BQY5MZ+ooQnseYxnCKCegp4OOAKrhx5akY6dqkLkISuC2OKZJRvL6Oyuf30PmRsORtGc/jWFqOtlyVtIViTPXaMn61a1dpHWEygBynzD0NZN3YzD7mGUcnB9s9DzQNWEGr3jHmbHp8oobU7xuXmJx6gVUSFt2WqyLSSSDeMAE4o1HoA1a73DMzYHTgVNHqNysqyFw+CCQRwaz2tpEkKMOnWrkNuZIS+5QA2MGjVahZFvUriaJo7iCVja3ALJ0yuOqn3B/pXS+FdCn17Sr24N60C28sCu+3IRHYqWwBzg4P0zXNWcO9ZtMnYbZCGicnhH/8Ar9Py9K9k+BmnR3lv4j025QhJIUikHcZ3A1vopKpbTr+oqbSlyyOy8HfCWz0C5ivtRv5NRu4ZN8RACRjjjK9yD712Xir/AJFDWf8Arym/9ANUrfwYkMCRtruuMVUDP25hn8BRP4Lt7iGSGbV9akikUq6NfMQwPUEUlGknfm/A2Sgne5Ef9b4R/H/0Q1dWK5zUYEtdX8NQJnZHK6Lk84ELCujFZzd0mc8fjl6i1yfjaMtDasOxb+ldZWT4isGv9MZUGZI/mX39RUbFSV1Y8p1KWSDTLuRc5SFyPwBrG8LN5ukWr8cpuwHLY/765rpLmATRSW7kbZFKEH3GK57w6pgiS3KhDCrRlQCMEHBxn/GtIyuzilHljY6FZpVI+c/jUGpan9kW3dpMbiR5YXJY/wCSP1qU9cisfVk8/U9LiPOZhn6ZGabWhEdyDU9QifXJLVVYyRhVyDxwBV+G2lWWKaZdqvlgfVVOP5iuNe587xNczhs7pmOT2Ga68zTjTWeSVXC23lR7T0yaUXuXLoc5e3eJbi9m5Ay/+A/lWXa2Etwj3F1h3P3ifuqfQU/WXdbBYeP3s8a59Bkn/CtbT763tJovtUUjRhiWCkEe2QQe1YSZ0wRzktutveRLGOHY5XsOO1elfC/K+L1H/TB/6VPFH4O1hF8zyoplHy5VlwfwzVqzjs/CPiKwurTE0dyfKOZNwVSQC2R3571n7XWxoqetz1yuE+Mv/JJte/65xf8Ao1K7pTkVwvxl/wCSTa9/1zi/9GpW5R8d0UUUAPj4kX611Gl6lYaZ4y+2XENzFZeXNGUjjDSKHhZBgEgdWz1rlkO1gfSthvEeoveJcu8LSqmwM1vGePcY5+vWpd73REk73Q7xHo0Wi6oLaGd54XgiuI3dNjbZEDgEZOCA2Otaumx6drnhaLSXuLiC/wBPF5eIBCGjkBjRsFtwIP7o9j1qfxrq17FrOnt+7G3T7SZd0CHJaBCT05Ge3QVD4T1q7k1fUXJh3Pp9y7Yt0xlYXIwMce+Ovei8uwXnbY5DaS3Q4+ldh4oTT9YsV8RWU9zu329nNBNCFCssAGVYMcj92eoHWsL+3r0JPHmDbMTv/wBHTPPpxx+Fbp1K7k+HbO5hxHqcUaYhQdI2PPHPai8gvLsV7TWY/Duvm7t4LmMmxMSBm2urvFt3g+mTkVFYeMNTsrW/Iv737fcmLbdCdtyqhJwTnJHPSsTUNQuNSu2ublw0pAGQoUYAwOBx0qpS9mmveRULqKTNjxJq6a5qzagsLRSzIpnBOQ0mPmYegJ5xWPS5pKpJJWQwooopgFFFFABRRRQAUUUUAFFFFABRRRQAUUUUAFFFFABRRRQAUUUUAff9FFFABXL+M/Btt4ts4lkkMVxBkxSD36g11FFAHy5q3hrWNIu5IZ9PutqNgSCJipHsQKyt4ViH+U+jcV9bMiuMMoYehFV5NNsZhiWzt3B/vRg0tRWR8ba8wMsZVhwOtY0kruxZnLE9yetfa7eG9Dbro9gfrbp/hWXZeHdFbWtRjbSLEonl7VNuuBkHOOKUp8rS7/5ESkouK7u34N/ofG/bqKM4HBr7b/4RjQf+gLp//gMn+FZWsaBo8M2nCPSrJN1yqttt1GRg8dKJz5Y3HUmoR5j43JJ781Kik9P0r7aHh3RQeNIsR/27p/hSyaJpSQuV020UhSRiFR/Sm3YtuyPi6C2nd/likYjsFJNe5/CG+j0Z7261aKe0e6jQB5ImAkKk5I49xXq+gWNodFs5fs0JdolJbYMk4rYCKAAFAA7AVVKreGuzMF+8jGotGYn/AAmOhf8AP8P+/bf4Uf8ACYaH/wA/w/79t/hW3sX+6KNo/uin7nYq1TuvuOTudasNW8RaGtlP5pjmkZsIwwPKYdxXWCjaM9BTqJNOyQ4Qcbt9QoIzRRUmhy+u+EYtRdri0kEM55IP3T+VcNe+F9X0vUFuTATb4JnZBuBOOCCOfTrXrtwZBbyGFQ0gU7Qe57V5drUuvyXSi9u7iOPPMI+RT+XWhLUyqWS1M4njoRWfcfNqCzhSEtIXkZyOPun/AAp+rz3aQPHasyFIlfzMdzIvH5A/nT9QmW30y5uX4i8kyFTznI6f0rChi/ay5WrHkYfE88+Vo840m483U2Zo2MTE/MeOa7CzbfpcyZ+6gGPoa53w7ZfbVM9zEgG7IKjpWzPcw6Zd28ZXbFcZR2LdCeBx+HP1FdLi0j0eZc1jK1yDzLF/nClCsgJ6Aj/9dVYNWinjB2kTKMMD0zWzdLGziJwCzZGCOCO9UG0eD5CjsgXnZjjNc11fU6dehdsYDDbyX0yk5GQB16dAK9W8E+Fba40601W/R3l3F4Y36KM4Bx+Ga4jwroU+vahFaLuEEfzSv/dX/E9K92hijghSKJQsaKFVR2Aq1FN3HG6HAYrhfjL/AMkm17/rnF/6NSu7rhPjL/ySbXv+ucX/AKNStBnx3RRRQAUu40lFAHYTNJ4k8E2xVfN1DRWEDBQS72zn5OO+1yR/wJaueGfDF7p17cPqUtlp7TWFzGsd5dxxPl4mAypOR1HUCqWmajd+FPDf22xuHh1DV0aJWQ8pbqwBI92cEA9tp9ap6h4V1q2i0i6uYw41kbrZhJuLnIHPofmH51MpRjo3uBRv9A1HTHjFzavtlOIpEIdJD/ssuQ34Gr2vyrpmmW/h+IgvFJ9ovGHIM5GAo9lXj/e3deK17C+1b4aeKhYXwjljRka4tiRJGwIBDDsHAOQ3UVzPiCwfTNcu7RpTLskJWT++p5VvxBB/GmmmroDLooopgFFFFABRRRQAUUUUAFFFFABRRRQAUUUUAFFFFABRRRQAUUUUAFFFFABRRRQB9/0UUUAFFFFABRRRQAVk2H/Ie1T/ALZf+gmtasix/wCQ9qn/AGy/9BNY1fih6/oznrfHT9f0ZrVja7/r9M/6+1/ka2ax9dhuJBZyW8DTNDOJCgIHGD6/WnW+Aqv/AA2a+eajnP7iT/dNZQ1TU/8AoCzf9/U/xoOp6kQQdEmweo81P8aTqxa/4DE60Guv3Mk0G4hXQrJWlQERLkFhWj9qg/57R/8AfQrm/s6f9Cqn5x0fZ0/6FVPzjrCFScYqNlp6/wCRzU6tSEFCy0Xn/kdJ9qg/57R/99Cj7VB/z2j/AO+hXN/Z0/6FRPzjo+zp/wBCon5x1XtqnZfj/kX9Yqdl+P8AkdJ9qg/57R/99Cj7VB/z2j/76Fc39nT/AKFRPzjo+zp/0KifnHR7ap2X4/5B9Yqdl+P+R0n2qD/ntH/30KPtVv8A89o/++hXN/Z0/wChUT846T7Ov/QqJ+cdHtqnZfj/AJB9Yqdl+P8AkdJ9rtzx50f/AH0KqalPbmwnLeXJhGIUkHPFZaWyDDDwzGrf8Ap4jIOR4dUHtylP2s2mn+v+QOtOSs1+f+RmXvhi3mWxiRiklwpEhPIyFznH4Vzeu+E7hbYafPGZY2GR5XO4D29q74Ne3Wo2bPYPBHEzEsWU9VI7VPd4/tqwHs/8hUxildro1+SRj7CD95aWat9yR4adKuLGVLfToZpZpOI7eNMnj+VdBoXwrvtc1RdR8VgwW0a4is4pMMx9WI6D6c/SvYhDEr71jQOf4gozUn4V2XbO+NNJ3PO9Z+GcTFX0iURgDHlTMSB9G6/nWRY/DDU5p1+2TxW8I6lG3sR7V65Rip5UXYzdG0Sy0OxW1so9qDlmPLOemSa0qKKoYVwnxl/5JNr3/XOL/wBGpXd1wnxl/wCSTa9/1zi/9GpQB8d0UUUAFFFFAHTawguvCugahE25YInsZVx9x1kaQZ+qyDH0Nehab4i0RtLsFvr6AtpFjb3lqu4ZaZUcNH9c+Wce1eX6PrQ01JraeBbqwuQBPbsSN2OjKf4WHY/zBq//AGZ4Wum8yHxHJZof+WV1ZuzL7bkyD9ePpWNaiqqSb2GnYm8aXK654qhezcXLzW1sn7s7syeUoI+u7iqHjKeO48TXRicOkSxQbh0YxxqhI9sqatLquk6Cko0Uy3d86lBfTx+WIgRg+WmT83+0eR2APNcy7bueprSMVGKiughtFFFUAUUUUAFFFFABRRRQAUUUUAFFFFABRRRQAUUUUAFFFFABRRRQAUUUUAFFFFAH3/RRRQAUUUUAFFFFABWNcaRdNfzXVtqDQeaF3KIwegx3ooqJQU7XInTjOykJ/Zmqf9Bp/wDvytH9l6p/0Gn/AO/K0UUvYx8/vZPsIef3sP7M1T/oNP8A9+Vo/svVP+g1J/35Wiij2MfP72HsIef3sP7M1T/oNSf9+Vo/szVP+g0//flaKKPYx8/vYewh5/ew/szVP+g0/wD35Wj+zNU/6DT/APflaKKPYx8/vYewh5/ew/szVP8AoNP/AN+Vo/szVP8AoNP/AN+Vooo9jHz+9h7CHn97D+zNU/6DT/8AflaP7M1T/oMyf9+Vooo9jHz+9h7CHn97H/2dqP8A0Fn/AO/S0v8AZ+o/9BV/+/S0UUeyj/TF7GPn97D+z9R/6Cr/APftaWDTLhbyOe4vWnMedoKAdfpRRR7KO4/Yx/pmninUUVoahRRRQAUUUUAFcJ8Zf+STa9/1zi/9GpRRQB8d0UUUAFFFFABRRRQAUUUUAFFFFABRRRQAUUUUAFFFFABRRRQAUUUUAFFFFABRRRQAUUUUAFFFFABRRRQAUUUUAf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16" descr="data:image/jpeg;base64,/9j/4AAQSkZJRgABAQAAAQABAAD/2wBDAAgGBgcGBQgHBwcJCQgKDBQNDAsLDBkSEw8UHRofHh0aHBwgJC4nICIsIxwcKDcpLDAxNDQ0Hyc5PTgyPC4zNDL/2wBDAQkJCQwLDBgNDRgyIRwhMjIyMjIyMjIyMjIyMjIyMjIyMjIyMjIyMjIyMjIyMjIyMjIyMjIyMjIyMjIyMjIyMjL/wAARCAF3Af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+iiigAooooAKRmCKWY4AGSaWoLz/AI8p/wDrm38jQBmt4o0xSf3khx6RmoV8Y6Q4+SWRuM8JXjnxMvdRsvDcMmmPIimbE7R8ELjj8M1yvhXWryaCCWRnHlyhBJK3LLtOQOOQDg/jV8qsB9GnxhpW4jM5I/6ZGmP400ePG+SVc9MpXALdwmORo5U3kEoCeM44/WvJNL1bVp9daK+lnLLIfPWUnbt75B4AHOKXKC1Ppr/hM9JJxmb/AL90p8ZaSoJZpgPeM15FoWoB9PjE0u5l4BPXFcz8QNTvE1Oz+zGVrExAfuyceZk5zjvjHWjlErt2PoKLxro0x+SaQj1CV0IIZQR0IyK+bNB1KRp4Flb975eJQTk9Ttz74xX0hB/x7x567R/Kk1YCDUJ2tdPuLhQC0UTOAe+ATXOWF94wvtPt7uK30cRzxrIoaSTIDDIzx71v6z/yBL//AK95P/QTUXhof8UvpP8A15xf+gCs3dysdMLRouVru/6Gb5njP/nhov8A39k/+JpPM8Z4z5Gi/wDf2T/4mt+/dotPuZEJDLEzAjsQDXidx4n1K2s57qbVb3ZEhdsXDdvxqlC/Uj2v91HrnhzUptX0OC+uI0SZy6usZJUFXK8Z+lawwK+adE+Il3cMLa0uru3QljHGJyAerHgHg9TXrnw/1e61KWdZ7qadPKDjzXLEHPvTUWlqTUcXNuKsuh3lFFFBAUUUUAFIeBS0mM0mBy17440+LxHHoFtBc3WpFiGjRNqoANxJY8HA9M1Rj+IKNdM76XOmnj5PPLrnzd+0oRnHXjOetHjCwuL3xRokFlM9tPJFdD7Qg5j+QDORXN2dlBfeLholhe2dxEIWuZJRBIzRMHGA3zj5jnOeOe1elTpYflTae13r5u/5ENvoeqpcKbZZ5AYQVDMJCAU+vbisB/F1rD4zbQJ0WIfZBdJcvKArZONuP/r1k+ILsaN4audEvDf6leaglytuIomlYKc7Qx7AblHNcnHg+ILPUNa8HandWMGkx2jCayWXEqkZYKSeMZ561lQw8ZJuXZ29f1G3Y9likSVA8bq6NyGU5Bp9cz4R8T6Vr8MsGkWlzbwWmEKyW/lIh/ujtkenaumrlnCUJOMlZjQUUUVIwooooAo6tqdvo+l3GoXRfyIF3PsXccZx0rnW8X3FpcXk99pk6aVHH5kdwkT7wAOdykfXoateKdP1PWxFpEEMS6bcHN7cM/zBAc7FX1bpnsM1xcOiXp0SUXWhXLXIEg2RadZmM4J24DfMRjFdVKFLkTlvfv0E7nod3rtra6TFqCgyrMivFHvVHcEA8byB0NZb+N7OKwkup7O7j8tHd1QLKECjqzIWC57ZPY+lV5/D9/4g8G6dDetb22piFfOeS2Vzgj5o8ZG0HgHB7Vzn9m61b6e9u+jTSaetwXkhgiVHuWzlYwNxIhDY5JJxxgClClTb1fUV2d74Y16PxDokV4AEnHyXEQBHlSYBKnIByMj862axfC2lTaVokaXe03sztcXJXp5jnJA9hwB7AVtVhUUed8uxSCiiipAKKKKACiiigAooooAKKKKACiiigAooooAKKKKACiiigAooooAKKKKACiiigAooooAK5jxf4hk0O3hRIFl+05j5bGOK6evOvipDcz2dkLSISSK+7BOMDuetNGlGKlNJ7HKyzvdSi3mheLeP7wPY+g9qxTpWmfbV2ah5cgfytm8HLenOcfhT4Bq0TtKlt5jKMqB8+RyP5fzqpIurlRKuiwmYyCQkwnO7H3uvWnfudcsLd+41Y3U0wGPO44Pqap3vh+3uMh2cHHUN/TpVD+0PF20bdOjx/uf/AF6imvvFgbc1jGM8fcH+NK4vqM/5l95rR6XDbQhVZ256lv8AAUSadbyAiRGIPX5iKw5L/wAVuuPsSDH+wP8AGozeeLCf+PNM/wC6P8aV0T9SkvtL7zYg0m1tbgvChXJ6buBXt3hm/l1HQbe4mx5hypI74OK+dWuvFY62if8AfK/417p8NpLyXwTaNfKFn3yZAHbccUN3MamHdNXbT9DoNZ/5Al//ANe8n/oJqHw1/wAivpP/AF5xf+gCptZ/5Al//wBe8n/oJqHw1/yK+k/9ecX/AKAKj7ZS/wB3fr+hZ1QhdIvSTgCB/wD0E185z6ppbwy2txdQbJE2upkGcGvorVxnRr4EZ/0eT/0E184Q2cV1brIqw7i2SxhBJA471rEwMS10fTNLujNaX+Wf+8C+AR2x7GvYPhLdwXF9erbyb1SEA/KRzketeciFIy4ATKk8COMV6L8JsDU7/CBf3PZVGeR/dptOxd4ctup6hPfWttJGk9xFG8hwiu4BY4J4/AH8jTBqlgbtLQXsBuJFLJEJBuYDqQPavI/FBlufGM0onzbWuobbgP8AMAnk55wpwo3MOeMseOTV/QLfUE1PTbXTNSSyTULe4vVZrONmC+blR0BwVbua6vqi9mpc2rRjza2PWAciimxgrGoZtzAYLYxn3p1cRQUhIAzmlrN123urrQr6CyfZcyQssbZxyRQxxSbSZiat490vTpWij3XEinB2dAfrWA/xO+YmKxQHuSeTXmBt9Vgu5LS5tZUmjOGD8H/69RTPcwZ3wun1FeXPE1b9j7WhkuCUE/iPU4/idID+8s0OPQ1s6d8Q9NunVLlGtyeNx5FeHw3FxMRtjZvoKtut7FEZDCwHuefypLEVF5lVMlwU1tyn0rDJHNEskTKyMMhl6GpK4/4bRajF4VT+0VZWaQtErdQhxj+tdhXpwd4pnxlemqVWUE72e4UUUVRkFFFFAGdrOsWWhabJfX0myJPQZLH0A7mvOR8Vr3VZJF0rTo4I1+610SzN+A4/Wuo8fpaPohe8QvBETuC9VzxuHuM15Le6Hq+iQQqbKdYmOPMA5Ze3Ss5tx1RwYzEVaa/dq51S+OPFjuzObSPH3U8kEH/x7NaUHxA1m1gae9sLS5RMl1gkMcmPYHIP0rz0ztDtwkhJ4IaM/wCFN+0THzWnbyLNV5ec7QD7ZrJVZN6I8qlj8Zzaq57x4c8S6d4l0/7VYuw2nEkUg2vGfQitmvKfhlr+jXl7LbacjBoYVSed12mZyfT0B4H1r1auk+hhLmimwooooLCiiigAooooAKKKKACiiigAooooAKKKKACiiigAooooAKKKKACiiigAooooAKKKKACuO8cKHiiBZVBifJboK7GuQ8al0EMi4O2Jzg9O1VHcDzSyhktrkLZ6hYtK5WMryeAMj+Lrzn3qzqkmq2s0Bg8uRCNsgERJ3c5PHQdKp6Xc2lzqcMUTJvDIeMg/Ln275I+gFdI/Mrc9TWzsBkw6oZJPL+w3akZ+ZosDj3rA115rqeKdLS6IVMFNh/8Ar/lXXBsKc9KwDcH7JOtzLfhjNLtKp8wUNgYwOnp+NL0EWbQBtOhB8wHYM+YMN+I7VI3BoUhrdCA/QcuMH8aQkDrSQmyKTgZr1XwOc+FLU4/if/0I15TKcj5a9V8Df8ipbf7z/wDoRqJgjW1n/kCX/wD17yf+gmofDX/Ir6T/ANecX/oAqbWf+QJf/wDXvJ/6Cah8Nf8AIr6T/wBecX/oArH7Z1L/AHd+v6FjVSF0i9LEACB85/3TXzVDPInkRJKI4maQhiueARjH519KawGOiX4UZb7PJgevymvm5be8TapjdwP+mw4/StonOVtQmkQhYYhIM4YonX3/AJ16V8ISTqd/lRgQ8MFxu5XtXnz29623EBfnkNMv+Fei/CWO4j1W/wDPQoPJ+UFw3GV9AMVUvhA9Ru7O1v7Z7a7gjngfG6ORQVODkZH1FN+w2f2yO7+zxC4ijMSSbRuVDglR7cCuG8Q6hdL4uNtbXlwoykjCOVgIhGAzDbkKdwYck49a5/QtevtG1f8AtCQ6lqNlfs8iQxEPO5OPnZcBSABgbDgCtY4aTjdPpsTc9jHSimRNviR9rLuAOG6j60+uUoKaelOqOd3SCRo03uFJVc9T6UAeSfFTxK8C/ZBbDbuKiQLlgV9+1eZy6k1xYrJ+8kGM4ya9gfStK8beKtQtdRt5ttuqsEJZOcdfrya4D4paBpnw8srBdNe5l+2O4Mcrg7AoHIwPeuOrRc3zI+hy3M6WHh7KWhzdhfDBZonh29zkV2fw98Qwya+YXsVunkJKu652KuOh7V5p4f1OTxDq9toywMHu5BGGWQDH5ivRtF0TUfBviG/iuYPJi+zbo2SUvuwwOO3UZ6VNKg4vmZtjs1p1aTpwd7/I99jIZAw6EZp9V7GdbmzimVSFdARkY4xViu5HzAUUUUAFFFFAGDr2jtqlvcQQzIpmTa6OMg+hHoa5PxvoeoX3/COLHDPKLEOZmQdThAOn+6a7HxHrNn4e0qTVb8sLeFlDlRk8nH9azLfx74Yv7dZrbXbHDdpJQhH1DYNQ5pPUlwunY8U8RW3iJ47uOLTr4xtKxXbC3P0rKh8CeM9ft4QNInQDODN8gx+NfREninQkhMn/AAkGlH2+0p/8VWPcfEzwrBK0Q1+1LBSSRng/UVTqRtchU9djA+Hfw3n8I3Qu9XvUNxcFQtrFyMjkEnvjrXrdcN4K1vTPFl3eahZTyT/ZJBGXkHUkZyM9q7mhS5lc0UbBRRRTGFFFFABRRRQAUUUUAFFFFABRRRQAUUUUAFFFFABRRRQAUUUUAFFFFABRRRQAUUUUAFcF8UpXt/Dc80TFZEgkIYHBHFd7Xmnxk1KCy8NiCQMZLtHijA9SOprSim5pImTsjwiy1bXgglTU5Qdu7OBnH4it/S9Z1STTrmae/kmaOaMKeOM7s9B7VwyiZBtDjj37VoWerSWmm3FpsVmlkRw2em3P+NerUo+7otTnVT3tTtPHmpXCeGtLubWVoZnuNjOhxnhq45NU1zGP7XlUZC5J9Tj0p2ta9Jq3h+00+QKJIZzLvBwMYIxj8a54ow6yAk981NGi0veRUproehWGs3cVvpk8tw0xkR/MLfx4c4/Ss/x7c3MHi1Psd3JAktoshwxA/iNYDavItlZ28e1fs6spPXOWz/Wk8Tap/b+ow3QAi8u3SHGeu3PP61mqEue9tCuZEh1PVYDuOruSo3bd3UZr6m+HZz4Qt2yTukc/+PV8eCLawO4H8a+t/hNe/b/h9ZXG3bmSQY+jGs8ZDlimioPU6rWf+QJf/wDXvJ/6Cah8Nf8AIr6T/wBecX/oAqXWf+QJf/8AXvJ/6Cai8Nf8ivpP/XnF/wCgCvN+2di/3d+v6FrUhnS7sf8ATF/5GvlHxZ4jv9F14W9syGHygSjqOvPfrX1fqP8AyDLv/ri//oJr43+ILb/EuR08pf5mtobnMyWPx9qBdV8iHk4717X8Jb+WfxTrFrJgrFACp+rDivmZMCRWPQEGvoj4LXUV54x1qaFsxtaIQSMfxCqmrIaPVB4Q0L+1Z9Uk0+Oa8mfe0szNJg4x8oYkL+GKj03wnZ6ZcWUsd1eyiyjMcCTTblUEY6Y644rD8Z69qujak32a9aOFokEUawFy0hY5H3DuJGMAEf1qvofinUtY8Si3S8dIEnJmglhClU2n5MbMhgcclsVqqdeUOe+lv+ATdXPRR0paRegpa5SgqK4QyQOisVLKQCO1S1yvijx/o3hS7itdQW6eeRN6rDGDxnHUkCk1dWC9jk7Dxnr9nrmo22oeHptUhtpDH9q08Auqg8ZXr+VU/Fmr/D7xgLYeI/7TtpLfOxZ4ZYyuevQc1x1x8TtU03xrqeraN5bWF2yn7Ndx+gA/hbg5B71tSfHK4mQCbw5aSHuTMcfkVNZ2kolOSbuWNE0f4UaVdx6lpdzfSXMB3I8azOVI9ttbet+PrdITe6X4Xv7uVcBby9gMcan1+bn8hXMf8Lvvo1C2nh/T4R3Bdjn8gKhuvixd69q+mW2o2lnbaSt1G1yqqzsUB5yT278Cj3mvMFJJnumjNdvpVs98yNcvGGfyxhQTzgew6VfqtY3lre2kdxZTRzW7j5HjIKkVZrRbEhRRRTAKo6xeSafo97eRKrPBA8ihuhIBNXqyfE4/4pbVv+vSX/0E0AfPnin4ia34n0ebS9QjtBaysrFY4yDkEEc7vUVwQgiXgJx9a1pIwybTzmqLqASCckGkSVzBEGyE5+tS+Sm3lR070oAHbP4UbuMYpgekfCXxnp/haW6sb+Py7e8kVvtC8iMgY+YenPWvoOCeO4iSWKRZI3G5XQ5DD1Br42VmT7ny19DfBWWWXwZKJJGcJdOqBjkKMKcD0Gc0ho9IooopjCiiigAooooAKKKKACiiigAooooAKKKKACiiigAooooAKKKKACiiigAooooAKKKKAEryD4827yaXpcqKzbJWB2jJ5H/1q9gqhqtrb3GnzmeCKQrExXeoOOK0pT9nNSJlHmVj4yeKUA/upcD0Q0zyJm5EM3H+wa941q6s9MskZ4YwZDhTsGFx1Y98DI6Zrnnk8oWt200d1DJhGKKAAx64wB3Hf867njtbWMlQ0ueRtbz9fIl/74NRGCfP+olz/uGvfBbxMARGmMZ6CuLfWrbUbt7e2keNv4QyLtYep4zj8abxr7DVJHmxt58Z8iX/AL5NRm3n/wCfeX/vg17FpssdzaAmJVYHDD3rN8QavbaS8NuUIllUsNoHA9eQe4pPGy7DUDy4wTgf6iX/AL5NfVPwRRk+GFgHVlPmy8EY/jNeO6fdh7yNZk3CcHY5XByOoIHH5etfSfh2zgsvDthDbptj8lWxnuRkn8zWGIxDqRSZajZk+s/8gS//AOveT/0E1D4a/wCRX0n/AK84v/QBUus/8gO//wCveT/0E1F4a/5FfSf+vOL/ANAFcP2zqX+7v1/Qs6nxpN5/1wf/ANBNfKPibw3da1qCXMDxKAm1t5PJz9K+tLmFbm2lgYkLIhQkdcEYr5/1LTVs9UurSKWQrFKyKWxkgHHNaI5zyxfBeoCUBpIsZ5wT/hXtfwT0dNL1zUSrMd9sBz/vCuJvrn7OjpDMGugwARuByRn9K9J+EwkOqXbSkFzbDOOmdwqm3YdrHSa78P4NU1qTU7a6+yTvC0Zba7MrE5LqQ4wccVWn+G1tqGtx3uq3QvIklkcIwkV8N91dwk4C+wFd/SYrSOKrRSSltoTZCRqqRqijCqMAU6iisBhXhPxoGfFVoMcfZB/6E1e5yzRwxtJLIqIoyzMcAD3NeIfGUxya5ZXMbhkNoPmU5BG44IpMmTsjyeaIhznJU9D6VAVIq7cHdFntmqeKABQF+tKSCwOenanBMjpSiP1xQB23w48WalpPiSysLaRjZ3c6xywyHKnJAyPQ/wA++a+lR0r5T8Fx/wDFaaN/19x/+hCvqzIoGhaKM0ZpjEJwK5TXfE9i0up6Dh/tIspX3cbeEzj64Irf1a2lvdJurWCYwyyxlEkBI2kjrxzXhN/4E8QreuGtmWJFkZ5icqoC5Jz3Bxx3qW2gZwk7Kk5VceXjINUpFzKxHTNa8EYljDGMAHnrxVyPRLdl8xpJCCMnGBitlSlLVHM68Y6M5sRnPNPEXFdVHpdmMbYyw/2mP9KnSwtUPFvH9Suf51qsLN7syeNgtjkNnoK+gfgvG8fgyTejLuunIz34UV5osaJwiKvPZQK6fTvE17a2OmafYxXKrFLLLO6dJO4Xjv8AWs69JUY80maUMR7WXKke1UVQ0fUl1bTo7tYZYd2QY5Rggj+f1q/WKd9UdQUUUUwCiiigAooooAKKKKACiiigAooooAKKKKACiiigAooooAKKKKACiiigAooooAKr36s+n3KqpZjEwAHc4qxRQB5FrPh251az8k2k+9QcAxMQe+OPcCsSw8NXlxaQxQW089tHJ8jxwkrwTwDjBAJPP0r3WT/VN9DXPeBAP+EPsf8Agf8A6GabnqXGK5GziF02/TAFjcZH/TM1yI8EC31aRrKGcSY8xrbZkqCevrtyOntX0RgVzsGP+FiXf/YLh/8ARslDqWHSpqSlfor/AJHldv4e1C0j2LYXPXJPlnms3xD4TfVFhkura4gliO2OTZjqeAc9ee1fRNcv4450e2Hc39t/6NWhzaVyacVKaTPGNO8MXW23kgtbiaOLKoyRkgnOG5+or6C0mN4tGsY5FKulvGrA9iFGa5Tw7qN7omkiwn8PatK6SytvijQqQ0jMMZcdiK1v+Eon/wCha1v/AL9R/wDxdR7VNam8sJNSfLt6r/M09Z/5Ad//ANe8n/oJqLw1/wAivpP/AF5xf+gCsjUPEF1d6dc28fhzWQ8sTIN0UeMkY5+etvQYZLbw9psEyFJY7aNHU9QQoBFSneWg5wcKFpd+/kaFfP3jCSaK81yS2GZ1eUp9cmvoA157qXw3ub3U7m7TUo0WaRn2mInGTn1rVM5T5q0W6u7qeZJ5HcNlpN5J7H8v/wBVe7/BczGWbzs7xbd+v3hT7T4WtefaGW9gTbK0Z/cnnbxnrXX+EfBsvhq6nme7SbzI9gCptxzmhNNaDemjOvopO1MeVI0ZncKoGSScAUhElMlkSJC7sqqOpY4xWYdSmu2KadCZB086T5Yx9O5/CnR6V5kglv5WuZByFbiNT7L/AI5rPnv8JfJb4jgPiJ4j1ExfZLNVbT5gPnCHdKQQSAemOn1ryjUdQu7+1sIrtwIoIDBD8mAVDHPPfB4r6gurS0uoPKuoIZIgchZFBAPrz0r598eazYajrtnFYWUdpb2sbxqkQAQ5YnIAAx3z9acE1LVmdaSa0Vjkjpskw2wDdjqM1LHoNwR8zRqPrmrlvO0arMIwy4I2k4/z0p9pfy3mosCqxxBeEXnH4mu6NGN9Tz5V6iTsQJoGcbrgfgn/ANerCaDbD70sjfTArTB9aeAK6FQguhzPFVH1LXhDTtNs/FOn3M+ESKTeXkkwFwDz19cV674Z8X2/iCORm8mB958qPzcs6ZIz29O1eMc+Ym1Q+GHyno3PSvRNC8EabqtnYXjMyRxA/LBKpWT5s7TjOAOhHB5NcVZRVZReiselgZKcX7Rno3nR/wB9fzo86P8Avr+dYn/CGaD/AM+I/wC+2/xpD4N0Ef8ALiP++2/xqbU+7O21Lu/u/wCCbZmjx99fzrzP4g+O0ggn03Sbl1uIw63BEYK9MbcsDnk9vzrbvtN8LWc32ZLBrm7PS3tyzP8AjzgD61j2/wAM2u7ma7uJRaJKSUtv9bsB7E8dPxq/YwcW3K3bTc2jQpOLc5Naaabni9i5kaOMAgZOfpipb6WeOL7OJpPJPVNxwfwrrfE/gW88K6oJ1L3GnSNiOfHK8H5XxwD/AD/SuT1Ecr+tXR1hqeHVXLUsa9jxYwgdNoq0p5qvZAfYofTYKsgKP/112xWiPOk9Qb7ua3vDFzBpd9Fd37TQ2cjlRMANiMRjJJ/zxntWAcYxnvXrPgjQ7G48M2lzcRLcGTedkoDop3EcAj2rlxsVKCTO7L0vaXZqw+LfDEMQRNbsAo4H+kKf61qadqtjqsTS2F3Dcxq21micMAeuOKnFpbAY8iLH+4Kw/DqKms+I1VQoF8mABj/ljHXnXaaR61k02joqKKK0JCiiigAooooAKKKKACiiigAooooAKKKKACiiigAooooAKKKKACiiigAooooAKQnFLSHpQBzzeIrqaa6itdFurhIJWhaRZYwMjr1YGsbwfq2oW/hezji0K6nQBsSJLGAfmPYtmtrw6P3esf8AX/N/SuQ8Ff21qdtNaWesmyt7RU2oLdJMlyxPJ+laqKcnpsv8goxlOhJuXVfqdl/bmqf9C3e/9/ov/iqxItW1AeOLmYaFdGQ6dEph82PIHmSfNndjHb8K0honiT/oaW/8Ao6xYtJ10+NbmEeImE40+JjN9kTlfMfC46cEE596mShdbfibYek7T9/p+qOj/tzVP+hbvf8Av9F/8VWD4s1S/n0y3WXQ7qAC+t2DNLEckSDA4bvWt/YniT/oan/8AY6wfFela5Dp1sbjxC06G9t1Cm0RcMZAAePQ84pyULdPxIoUmqivP+vuOlGtaoP+Zbvf+/0X/wAVS/23qn/Qt3v/AH+i/wDiqrDRfEeP+Rqf/wAAo6P7F8R/9DW3/gFHVWh5fiZeyf8AP/X3Fj+29U/6Fu9/7/Rf/FUv9uap0/4Ru9/7/Rf/ABVV/wCxfEf/AENTf+AUdUdXs/EumaPe3w8TmQ28DyhDZRjdtUnH6UJQbsrfiCoyenOa0PiG4Oo2tpd6Pc2v2lmRHkkQjIUt/CT2FbuciuXuJXuL3wrNIQXkZmY+pMDZrpxiomkrEU3K8ot3sYdpLe2L3Mf9mTSh53kVldQCCeOpqz/ad7/0B7j/AL+J/jWpRxXOoNaJnQ5J6tGUb/U5Tsi0sx5H+smlGF/AZJpyaSJXEt/MbpxyFYYRfov+Oa0u9LxT5F9p3Dnf2VYRUCgAdB2pcUtFWQc5400O71/RBaWkqqyyrIyMSBIozlcjp1/SvFvEXgHWdNsf7Qk09/LiAEjh1bYOcHAJ49T2zX0XxTXRXQqwBBGCD3FS4Jy5ge1j5cjUfYkGB36H3qtpA/05sf3TXut38LdCu7uSYSXUETnPkwsoUHvjKnj2rk9e+F8+k6jFcaDFNdW0i7XjZgXRvXPGQf0rujWhdI86ph5pNo5Xbmn4NdDb+A/Ek4BFksYP/PWVR/LmtSD4Yas5/wBIvrOMf7G5z+oFdLr011ONYaq/snOeHbFtR1+2tljSQsSSrnAIAJ/pXs+i6PDpNn5USou47mCKAufaud8O+AV0PVY9Qe/MzxhgEWPaORj1967QdK8+vKM6nMj1MLSdOFpbi4rJ8TO8XhrUpY3KOts5VlOCDitesfxUf+KV1T/r1k/kaKNvaR9Ud1BXqx9UT6TptpY2MS2sKRBkDMVHLHHUnua0AuKhtD/okP8A1zX+VT5qJO7dyJtuTbIZraG5iaKeNJY2+8jrkH8Kpz6BpVzZy2j2FuIZUKOqxhcg+4rSopXIsjiE+F2iRoEWa62jplwf6VKnwz0IY3Pdt7eZgfyrsqKv2su5n7Gn2Odg8C+HIMY01HI7yOzZ/M4rctrWGzgSC3jWKJBhUQYAHtU1FS5N7stRjHZBXPeH/wDkN+JP+v5f/RMddDmue8Pn/id+JP8Ar+T/ANEx1lLdGkdmdDRRRWhIUUUUAFFFFABRRRQAUUUUAFFFFABRRRQAUUUUAFFFFABRRRQAUUUUAFFFFABSGvHfF3xP1nS/EN5YWRt44oJDGMx7jxxzmuXuvjF4pjX5Lm3yemIFp2A9r8O/6vWP+whN/SuZ+F3XVP8Adg/k9eZR/E3xJZAi3uoV+0/6RIDCpyzdf5VV03xrruiGYWE6x+btDkRg9M46j3NdPI1KpHy/WJphF/skpen5n05XPQn/AIuJd/8AYLh/9GyV4i3xN8YP/wAxFh9IU/wqqPG/io3jXy6hILpoxEzhFyUBJA6epP51yThLTTqXh2mp/wCH9UfTWa5jxt/yCbT/ALCFt/6NWvDj8QPGbNzqlz/wFQP6VHP4w8SXJia71G4ljjkWUJJgruU5GRj1FVOElFtonDWlVikz33WtS1O31bTdP0xLQyXUc0jNc7sAJs6bf96ub8TaprkNpe6bqAslEli06SWZcMNska4yT/tVo2+of2lrPhTUHAQz6fcysOwyISa57xXrml6xqV3/AGffQ3Pk6ZLHJ5bZ2t50XFcs72bv1BdEdivgvQ8c29x/4GTf/F1meJPCOjW3hnVJ4oJw8dpK6k3cx5Ck9C2DXZjoKyPFn/Ioax/15Tf+gGuinCPMnYUZy5lqcr/wjOlK/hpRDNi5z5v+ky8/uWbj5uOR2xXRDwVoWP8Aj2uP/Ayb/wCLqo3+t8I/j/6IaurFXVhF2uv6uYxnLnlr1MD/AIQvQv8An2uP/Ayb/wCLo/4QvQv+fa4/8DJv/i66CisvZx7GnPLuc/8A8IXoX/Ptcf8AgZN/8XR/whWhf8+1x/4GTf8AxddBRR7OPYOeXc5//hCtC/59rj/wMm/+Lo/4QrQv+fa4/wDAyb/4uugoo9nHsHPLuc//AMIVoX/Ptcf+Bk3/AMXR/wAIVoX/AD7XH/gZN/8AF10FFHs49g55dzn/APhCtC/59rj/AMDJv/i6P+EL0L/n2uP/AAMm/wDi66Cij2cewc8u5z//AAhehf8APtcf+Bk3/wAXR/whehf8+1x/4GTf/F10FFHs49g55dzn/wDhCtC/59rj/wADJv8A4uj/AIQrQv8An2uP/Ayb/wCLroKKPZx7Bzy7nP8A/CF6F/z7XH/gZN/8XWX4j8I6NbeHdQnignEkdu7KTdynBx6FsV2lY/ir/kVdU/69ZP5GtKNKDqR06o1oTk6sVfqijb+DNDa3iZrefJQE/wCmTen+/U3/AAhWhf8APtcf+Bk3/wAXWzaf8ekP/XNf5VPUOnC+xnKcrvU5/wD4QrQv+fa4/wDAyb/4uj/hCtC/59rj/wADJv8A4uugopezj2Fzy7nP/wDCFaF/z7XH/gZN/wDF0f8ACFaF/wA+1x/4GTf/ABddBRR7OPYOeXc5/wD4QrQv+fa4/wDAyb/4uj/hC9C/59rj/wADJv8A4uugoo9nHsHPLuc//wAIVoX/AD7XH/gZN/8AF1f0vRbHRo5Y7GIxrK++TdIzlmxjOWJPQCtGjFNQitUhOUnuxBS0UVQgooooAKKKKACiiigAooooAKKKKACiiigAooooAKKKKACiiigAooooAKDRSGgD5V8dTk+NNYx0+1Sf+hGsC3xJJ5bn5G4PGce9dra+HofFvxf1DTbm5MNubmaRypwzgMflHv8A/Xri7uMWuoXEScCKVlGfY4qkxHqEXwiluYLacaiZEMQAKRAYXHB5b3pnhDwTHrTXZe7lj8kR/dA53Z/wrnpviJrlx4ftNKtZzatbrsMsRw0ijoM9v611Xww1tre41BLlmYFFGfTGf8TXVRqS5ptb8v6o6qcF9UqLpdG+/wANbCL/AF19dHP+7/hVS28HaZJ4ol04TTsi2SSAlgDnewPb2FYVh8RbqwvrnT9VlluoxO22ZvvoBkAY7jpWrpmsiTxcLxCxjks1wehwWb/Gsqleb5depnhoRSqafZf5o2brwJoVku+5up4kP8TzAD8zWLrHhbQkgiW1lmlZ54ULeaCCrSBTjHsa898RaxfajYf2RcTvN9muneOWaRmfB4KkntwKTwhdXAgmtJHcwLcRdD907xnB7Uqtebg02LCU17aNj3q88NLJY2VtDO0K2ls9rGQ3Ox9oOT64QfnXmWu+B7LRLyV7adv3ds13gPuyVdF2n8HNZFh471Cy0fUNClllkEocRXDSEyRt9SenFc3oN1cRTXKrI7B/kkyc5XOT+oFcteyjoOlfnPq+wulvrC3uk+7LGrj8RVDxZ/yKGsf9eU3/AKAa8g0z4pX/AIa1m50ueFLvTo5nEQ+68a5JwD36969V1m/j1T4e39/CrLHcadJIobqAYz1raC1RC+IrN/rfCP4/+iGrq65Rv9b4R/H/ANENWvqWv6dpMyRXlwI3dSyjaTkD6Vc020kZQi5VJJdzVorA/wCE00L/AJ/P/Ibf4Uf8JpoX/P5/5Db/AAqfZz7G/sqnZm/RWB/wmmhf8/n/AJDb/Cj/AITTQv8An8/8ht/hR7OfYPZVOzN+isD/AITTQv8An8/8ht/hR/wmmhf8/n/kNv8ACj2c+weyqdmb9FYH/CaaF/z+f+Q2/wAKP+E00L/n8/8AIbf4Uezn2D2VTszforA/4TTQv+fz/wAht/hR/wAJpoX/AD+f+Q2/wo9nPsHsqnZm/RWB/wAJpoX/AD+f+Q2/wo/4TTQv+fz/AMht/hR7OfYPZVOzN+isD/hNNC/5/P8AyG3+FH/CaaF/z+f+Q2/wo9nPsHsqnZm/WP4qP/FK6p/16yfyNQf8JnoX/P7/AOQ2/wAKzPEHirR7zw/qFtb3ReWWB1RfLbkkfStKUJKpF26o1oUpqrFtdUdXaf8AHpD/ANc1/lU9QWn/AB6w/wC4P5VPWL3Zzy3YUUUUhBRRRQAUUUUAFFFFABRRRQAUUUUAFFFFABRRRQAUUUUAFFFFABRRRQAUUUUAFFFFABRRRQAUUUUAFIaWkIzQB8j+Jjf6d451GeIy2t1Fdu6MDtZfmJBH4YNWvC9tY6lqN0+rq8kZjLM4OCrE/e/n+deh/GHwTL59z4rt50MZEaTwsMHIwoI9e1cV8PIobnU76OeMOiwZwfXcKpCLj/Duaa+g/sy9imtpgxVpcqRjscfX9K63S/B1xo8U6i6gLyKhJ+bg4Oe3+cVpaXE0OpxsJd1sQTHGRymAM898nmsfx74t1HSbO1GmeRunB8x9u90GMgYPGCCetaqXIm++hcZz5XBbMy7r4Y6nfajLcLe2iqzZIO7g/lXSW3hV7IIFu4hMlskLfK2MjJ3A/wCelM+G3i668Q2V1FqCoZ7cAiVF27h7gcZqr4+8Sazpljby6ZbKkE5Ie62BjnkBcH2Gc1D5bXZMJSV0upmy/C68vryaddTtwGc8eW3Wtu48Gx2umx2dm0EUqPG0rBCNxBBLfoTUfwx8XXuvRXdtqCxtJAoZZUQLnnuBxVb4h+LNT062tk07ZCtwXLzhQWwCQF5+hNOXK46jpzlCalHdFVfhNJd3ksy6wgy5JHkHj9a3D4F0mxyElSJ/J2SlYDhzlcseevT8zVD4W+L9S1hbu01Bll8pdyShQp69Din+P9Y1mLR0urCWO3sy7LNMrL5o5IAA6447Umo8t2TG99Cs3wst9RvXvP7Zk+diSPs3r77q9K1GyGnfDW7slcusGmSRhiMZxGRmvNfhR4l1HVFvLO+madI1DJIw+Yc9z3r1TxH/AMiPqn/XhL/6AaatdWHD4iif9b4R+p/9ENVmdQ3j62BAP/Evk6/761WP+t8I/U/+iGq1L/yP9t/2D5P/AENavr8mVQ/iVP66G/5Uf9xfyo8qP+4v5U+isLsV2M8qP+4v5UeVH/cX8qfRRdhdjPKj/uL+VHlR/wBxfyp9FF2F2M8qP+4v5UeVH/cX8qfRRdhdjPKj/uL+VHlR/wBxfyp9FF2F2M8qP+4v5UeVH/cX8qfRRdhdjPKj/uL+VYHjPXV8JeE7/XRZLdfZFVvJL7N2XVeuDj73pXRVwnxl/wCSTa9/1zi/9GpRdhdnmv8Aw0n/ANSjH/4H/wD2uj/hpP8A6lCP/wAD/wD7XXgtFF2F2e+f8NMP/wBCmv8A4MP/ALXS/wDDTEn/AEKa/wDgwP8A8brwKlxSEe+f8NMSf9Cov/gw/wDtdH/DTEn/AEKa/wDgwP8A8brwPFGKAPfP+GmJP+hTX/wYH/43R/w0xJ/0Ka/+DA//ABuvA8UlAHvv/DTEn/Qpr/4MD/8AG6P+GmJP+hTX/wAGB/8AjdeBUUAe+/8ADTEn/Qpr/wCDA/8Axuj/AIaYk/6FNf8AwYH/AON14FRQB77/AMNMSf8AQpr/AODA/wDxuj/hpiT/AKFNf/Bgf/jdeBUEUAe+/wDDTEn/AEKa/wDgwP8A8bo/4aYk/wChTX/wYH/43XgVFAHvv/DTEn/Qpr/4MD/8bo/4aYk/6FNf/Bgf/jdeBUUAe+/8NMSf9Cmv/gwP/wAbo/4aYk/6FNf/AAYH/wCN14FRQB77/wANMSf9Cmv/AIMD/wDG6P8AhpiT/oU1/wDBgf8A43XgVFAHvv8Aw0xJ/wBCmv8A4MD/APG6P+GmJP8AoU1/8GB/+N14FRQB77/w0xJ/0Ka/+DA//G6P+GmJP+hTX/wYH/43XgVFAHvv/DTEn/Qpr/4MD/8AG6P+GmJP+hTX/wAGB/8AjdeBUUAe+/8ADTEn/Qpr/wCDA/8Axuj/AIaYk/6FNf8AwYH/AON14FRQB77/AMNMSf8AQpr/AODA/wDxuivAqKAPv+iiigAooooA8M+MnjDU49SufDEaQiyaON2Yqd5P3uua5T4anZq984OGNtx9cirnxj/5KLdZ/wCeMX/oIqh8OxnV7tf+mOSfT5hTQj0O61qx0aS1ub9jFG5kT5UJ547D6Vw3iK68Oa7cIw1S6t2QbBJHbkhlycBgccjOM+lXfHzE6ZZLknE5x7fLXErZySbMMMsM49KtbWEjvvDfiXwr4VsHt7aW7leQ5klaLBb8M8CsrXdf0LXR9nN1qUEYJ2tCmflJztZc4IyTg9ea428tnt1HmHrkdfQ4qtZnMjY9KG+g0eoeGfEXhrwtZvBZxX0ryH95K8YBb8M8CsvxF4g8PayPKu7W+8lXLxyRlVeMnqOpBB6+1cgZZEUbCPfIqhc3UrHYxXHsKG9LAepeG/Ffhzw1ZmKw0+8bzOXkcqWb9aztd8ReH9dbZdabdNEHLoVkCuhPXB7g+hri7Xm3j+lTrBuG7a23Gc807iO60Pxponh21aDTdHmUN95mkBZvqa9VfV0134W3mopEYhLp83yE5wQrD+lfNJliEgQNyeAOa958KSPJ8EbvcB8lrdKPphqE9UXBe8joj/rfCP1P/ohqtS/8j/bf9g+T/wBDWqp/1vhH6n/0Q1Wpf+R/tv8AsHyf+hrV9fkwofxKn9dDoqKKK5xBRRRQAUUUUAFFFFABRRRQAUUUUAFcJ8Zf+STa9/1zi/8ARqV3dcJ8Zf8Akk2vf9c4v/RqUAfHdFFFABUkcbSOqKCWY4AHeo6tWF6+n30F3GiO8MgkUOMjIORmjoBreKPDcvhy7ggd2kWWEPuKbcOCVdfwYEZ7jB71Y8I+GYfEK3zTPcAW4TCwKpZixI/iIHGKb4ovdY2W1jq9yLqTYl7HKzs7Ks0asFye2MceuaTwleTxtqFrFZ2d1HJbtPIl1v24iUvxtIOeDWTVTkt1AytZ04aVrd5p/meYLeZog+3buwcZx2rWudF0my0qI3eoTR6lNai6jiWHMeG5VC2c5I5zjA6GsXUtQn1TU7i+uSpmncu20YGT6CuiGsXzeDmma1sXERGnC5dCZ1RgzbR/DjAIzjIBxVPmsgOTf71NpScnNJVgFFFFABRRRQAUUUUAFFFFABRRRQAUUUUAFFFFABRRRQAUUUUAFFFFABRRRQB9/wBFFFABRRRQB81fGAk/Ee9B7RRf+gCqPw7Zf7bulIGTb9/94Vr/ABl0y8g8cTX8kDra3McYilx8rFVAIz68VlfDtCus3sqjOLUjH/AhTEa3xBGNPscd5247j5RXBrPOo2iaQDHQMa734hvG+nae8RO1pn4PY4FebLgp05rWnBz0Qr6Fi4Z5I/ndmx03HNQWXEj9qWVR5J+XBBHOPeorbBmwwBB7Gn7N8/KF9C5JOsfynBJFZ87B2yK35LdDpMmyNQ+Bg496xLc/vVjYAqD0xTlSakogmXrYgW8YyOnrV1L/AMqEw5BBBXvxmpPskDWUrpEisEJBxzVjS0VrVtw/jNV7FqVmwuc+0SiZZjJgKc/dr6B8J/8AJELs462t0f8A0KvINUtwNOnZR0Q17F4YUr8Dpwf+fK5/9nqJQ5JJFQd2jfP+t8I/U/8AohqtS/8AI/23/YPk/wDQ1qqf9b4R+p/9ENVqX/kf7b/sHyf+hrT6/JjofxKn9dDoqKKK5xBRRRQAUUUUAFFFFABRRRQAUUUUAFcJ8Zf+STa9/wBc4v8A0ald3XCfGX/kk2vf7kX/AKNSgD47ooxiigByDLVrJoNzLY2F5GY2jvrh7eMBuQ67c7vTO8Y9eaye4rrPDCz6noOraZAT9qhMd/aMH2lHQ7Xwe3ytkk/3BQxN2ND4kaBf6V4i023vo44Xl060RQXBxsiSNs4J4DAj8Km8EeDdZufEOu2Vtbq89jaXFvOu8LhmjdF+9jIJrkJIb+ezdpZ98Fs5Ta04O0k87Vz39RXS+LINRWDT9dW48pb22hM4jmAPnRjZnAPPABBHTd2pcyFzI5q20a4uru9tojG0tpFLK4DZDLH97aR19foK6hPDGqf8Kim1fyV+wtqEcwk8wZ2hWjPGc/eYfnWdoaXmmeMrCa7aORpX3zkzq3mRtkSAnOCSC3U1na3Fd6Rqt7pbXMpjgdoQvmHBQNkDHp0NCabGpJmOyknIBx9KaVI6ivUNGK3Gkw+Vf6amjR6e4ntJJEWV59rZwp5L7sEH0xjpisDx7rltql/9ltHmaG3c4JkVo+gA2AKMD6k1mqrlLlsM42ilwaNprUBKMUuO1XLOwlvN/lYwg3MScYFJu25cISm+WO5TxSVp3Wjz2sIlZkI77TyKji0u5mtnnRMhSMgdeaSnFq9zSWGqxlyuOpQxRTmUrwfWm1RgFLikq3YWb3spRDjAJP0pNpK7KhCU5KMd2VcUYPpWnc6TJFLGEcMrsQvY/lU40GUu6ecnyqT9fao9pHudKwVdtpR2MSilYYYj0NJWhyBRRWppOh3esi6+xrve3jEhjAJZ8uqAKB1OWFJtJXYGXRXVXPgW/g0rUr9bq0mXTnjS5jiYsys/bOMHB4OD+dZ/ibw3d+F9RSxvJInmaBJv3ZJC7hnByOo6GpVWDdk9QMWiiirAKKKKAPv+iiigAoopDQB5v8YtTsE8GXFo80TXJnjQJkFkP3vw4ryr4dEjVLsjr5Ix+dY3jPUJtS8Z6pLc4aVrhkG0Y4U7Rx9AK2Ph2CNVvVIIKxAYPrmmJmp8QmzpunjGCJn/AB4FebqDt6c16V8RtpsNPKnP75uoweg615rcSOh+Rj+Fa06nJsTa4rn9ywJ54qO2GZRRNIxwo611Nr4C8SBFkTTHKuoP+sX/ABqlVbnzWHbSxQmcf2VMocbioAAPPUViW0b/AGhSyt9SK7QeBPE5OP7MYfWVP8akHgDxOw509R9Z0/xpyqNyUrBbQyopo/s7ozgZQgD8KNPv4ba3MciyE7ieBxW1H8PPErkbrSFR7zrWPrmhXmg3aW16qCRow4CNkYyR/Sm6sr3FZBfajDcWc0Mccm51IGcf417V4cBHwQmz/wA+Nz/Jq+dRDJ9qRgp2g8mvo7QBj4IP/wBg64/k1ZublJXLgrNGwf8AW+Efqf8A0Q1Wpf8Akf7b/sHyf+hrVU/63wj9T/6IarUv/I/23/YPk/8AQ1quvyY6H8Sp/XQ6KiiiucQUUUUAFFFFABRRRQAUUUUAFFFFABXCfGX/AJJNr3+5F/6NSu7rhPjL/wAkm17/AHIv/RqUAfHh60lFFACntW34Rvo9P8S2M07FbZpPKnx3jcFH/wDHWNYlKrbaALuq2Uul6veWEv37edojzwcEituz/wCJn4Fv4GXdJpc6XUTA8iOTCSA+24RUePCG1y3kP+sl06zkc/3mMCEk+5qDwaxF/qMf8L6Zdhh2IETMP1AP4UBYwN7bxzXS+K83thomt4y13a+TM46NLCdh/HZ5ZP1rmCcvn3row3mfD2VTz5eqIV9t0TZ/9BX8qASOc3EcZoByeaQg5rf0Tw2NWsLy+n1Wx063tXjjZ7vzMMzhiANit/cNAHR2+kWEPgvT9Q/sjT7mWaCaSWW4vvKcFXdRtTcM8AdB1qrH4e09/G9tpphb7NJYCYruP3vsvmZz/vc0l5o1le2VlayeM/D4js42jjIW5yQXLHP7r1Y1tpeQJYJCPE/hQ3aW32VL4xXPnLFt24z5eM7flzjOK53Ca2fcZ5gw5wBVqwvPscrPjJKED64rfl8HRHT767svEmk35s4fPlhg84Ps3BcjdGB1Yd65T+LHet2k1ZlU6kqclKO6Nm61dZY40RXxjEhP8X0qca1afZvs/kSiPgbg+GwM+3vR4d8S6roRa20yXyzczRs5Xhm25GzJ6A7ufwq/418Uaxqmpalp2pIY447+SRLdyGa3IJHlhhwQOn4VHso2sdf9o1+Zyb1ehyt00TSsYVZUJ4DHJqClqSOGSQHYpOOTjtV7HG25O5FV7T9QksCTGiEk5JI5x6VSIqW3tprmQRwRPK56Kikk/gKGk1ZjhUlTlzRdmdXa6N4o1zT4brTtDu57feWSeKIsCRwefrVLVp9W0mZrHUrF7W72DcsqkOAR1xWxo+g65BLbHWL5dDtIYJ0ie+kVGQOjZCxn5iGLc4B65FZ+uafaW+j213/a8uoSbvssLJBthAjALAMx3HG5cfKOtR7OPY3+u17t825yh+8aSnnkmneTIU37Tt9cVdzms2RjGea6Hwv4lm8Nf2jNavJHdT2wihkTHyHerE/kp/OueIwcVc0ld2sWQI489M/99CiUVJcshHfaV490axlnMmmzeRezLNd26Y2btjAhc9t21hnp0rlPFmu/8JDqMN4VcOIFSTd3bJJP05rY8Q+O/FFt4j1OCHWrlIo7qREVSMBQxAA4rM8cu83ieeVzueSCB3b1YxISfzNZxoQjLnS1HdnNUUYp204zWohtFFFAH3/RRRQAUUUhoA+fvAlnbXfxrv8A7TGj+W9xJGGGfmDYz9Rmk0u5Nx8RfEcrpGn76RAI1CAgOQMgdTxz60um3jeAfivqd9rlldCGYS+W0Me4MGbII9RisPQdbsG8Z6ncXTNFb30shjduChLlhn0600Jmr8R49mmWBC4JmY9fYV5w7MB92verayjlkWK7SK5iUFkLqGHauM8ba1a6OYILOwtDPMnmFmhBCLnCjGMZ4NVbS4keXNlpOmDmvqawUDTLbufKXn8K8l8HTp4htZzcWsKzwYJaNAAwPtVnxH4/1fRfs1vaiHLR79zx5AGSAP0qlaKuG7seqk80A+9ea+D/ABnrXiFblbl4w8Q3KyRgDFZPiDx34i0zyEjukVpQ0m7yl4G4qB09v1qubS4kj2ICvKvifYXt34gtXtraWRRbBcohIzuatD4b+K9W1+4u4dVm87ZHvRwgXHPTgVhePPEupQtbxwTvCJkZ2kQ4bG9lCA9eNufxpSatca3Odj8Ma6+CumXR/wC2ZFfQJsTpvwmltGjEbx6S4dR2byzn9a88+FWtanqNvdWl/NJPHGgdJJDkqc9M16z4oGPBmrD/AKcJf/QDSW6Lh8SM4/63wj9T/wCiGq1L/wAj/bf9g+T/ANDWqp/1vhH6n/0Q1Wpf+R/tv+wfJ/6GtX1+TCh/Eqf10OiooornEFFFFABRRRQAUUUUAFFFFABRRRQAVwnxl/5JNr3/AFzi/wDRqV3dcJ8Zf+STa9/1zi/9GpQB8d0UUUAFFFFAHUeOv+QxZf8AYKsf/SeOofB3/ITvv+wZef8Aoh6m8df8hiy/7BVj/wCk8dQ+Df8AkJ33/YMvP/RL0Ac93rqtH1G70fwfcajYTGG6GoRwh8A/KY3J4OR2FcqetdDF/wAk7uf+wrF/6KkoGpNbEx+Iniv/AKC7/wDfmP8A+JroNG+It6+jX9pq2vXdtcSSwvBNDZRy4VQ+4Ecddy+vSvN6KBHpX/CZD/odtT/8FEX/AMVR/wAJkP8AodtS/wDBRF/8VXmtFAHqUXxB+w6dqfleJtQvbqe2MVuj6dHEqPuU7iQx7Ajp3rll+IvitJAf7WY4PQwxkH/x2uWooA6yPxNpl/NG2taDAXVgWudOP2aX67RlCf8AgI+tbd74ntLLQ7mbw1rtxFcyajJdSwXcOZmRwoA3ncHwQSSSCck4rziigDp/+Fh+Kz/zF3/78x//ABNbGg+KNY1hNWlv7zz3sdOkuoC0afLIGQA8Dn7xrgK6jwcP9H8S/wDYFm/9GR0WuVGUou8WJ/wsPxX/ANBd/wDv1H/8TS/8LE8WAHbrU6EjG6NVRh9CACK5elHvQSSy3E08hklkaRz1Zjkn8a1tM8Xa7o1kbTT9QeG3LmTYFVhuIAJ5B9B+VdzYWGheXpH2WC3mvGFk1+s6jCwnbkp6kn7x6jIHrUfjHSdG0/wrezWcVt517eJewlCCYYHDYjHpghuPYVzvEJSUbbjsct/wsLxV/wBBaT/v0n/xNaaeKtbPhmbWftzfblvFthL5af6soWxjGOoFcKetdDH/AMk8uP8AsKR/+imrdoIycdiY/EPxVn/kLv8A9+Y//iataZ8QPFMuq2cb6qxVp0BHlR8jcP8AZrjjUltO1tcxzpjfGwdc+oORTEaPif8A5GvV/wDr8l/9DNdX4n8a+IdM1dbOz1JoreO1tgieWhwPJQ9xWZP48kuZ3nm8N+HJJZGLO7WJJZjySfmrB1nVptb1KW+uI4o5JAo2QrtRQoCgAdgABQBr/wDCxPFf/QXf/vzH/wDE1Y8Qare614L0m91Gbz7n7bcx+YVAO0LEQOAO5P51yFdHef8AJPdJ/wCwhdf+gQ0Ac5RRRQB9/wBFFFABRRRQAx4kkOXRWx0yM18i+Jbaa18UapDPE0Ti7kO1hjgsSP0r69PSuV8VeAdF8XPHLfxSR3EfAnhO1iPQ9iKaYM8g+F9/dXF9PZTTu8EUJMaMc7ckZxW94k8F2mueVHLdyxzQg7Cq5BQngEeoJrI1H4XeK/D+tudAE1zasMpNFKqMB/dYEjn6V69fRiK70YGNUd22yDaMnC9D+tE6ihG7Q4Qc5WRxHhfw9Y6JZSQ2rM2/Bd5FwTWbr/g/S9XdYpWmWaIFkZMD5SSdvPbOTUfjb4a+IE8Q/a/Dv2i4sLklngWfb5LdxyRkHt6V6h4jhC+FjG6gnEaMD35AIpzrKMG7bBTp881Huef+GdI0zR7WWG1LAnAdpCMnjP8AWmav4T0vUB5V3ZTARnckpO0DdyQD6Z/U1jeIvhBqtl4jiu9AhN3p8r+Z5RcK0HIOOSMj0xXr3iZcaBgjB3pn8xSqVuWDdh06fPUUb7nAeGE0DQxMlvNbw7sBt0yknj1/Gq+sw+GL8GOcWc6qzOkn2gfKTgkZB4B59uPeq2ufB29i8Wx6hpGy5sJ5xJNFKwDR5YFhz1HWu/17SNNtbjQ0gsLWINfKrBIlGRtbg8VrCXM7MKcFKVmcloOqeHNMikjt7uxtlJGVWYHOPx5r0LxQQ3g3VypyDYy4P/ADXmfiX4LTXGtS6jol3GEuJS8kEw2iPPJ2kdR7Yr0vxMuzwZqyf3bCUf8AjhqU7yQoK0kZ5/1vhH6n/wBENVqX/kf7b/sHyf8Aoa1VP+t8I/j/AOiGqzMf+K+tv+wfJ/6Gtaf5MKH8Sp/XQ6OiiiucQUUUUAFFFFABRRRQAUUUUAFFFFABXCfGX/kk2vf9c4v/AEald3XCfGX/AJJNr3/XOL/0alAHx3RRRQAUUUUAdR46/wCQxZf9gqx/9J46i8Gf8hO+/wCwZef+iXqXx1/yGLL/ALBVj/6Tx1F4M/5Cd9/2DLz/ANEvQBzh610UX/JO7n/sKxf+ipK509a6KL/kndz/ANhWL/0VJQBztFFFABRRRQAUUUUAFFFFAAK6/wAD2zXEHiYICcaJOeB/tof6VyAqxa3t3YS+dZ3M1vKRt3wyFDj0yKAIhFIxwEYn6Vf07QdU1acw2NhcTuBlgkZIUepPQD3NO/4SXXv+g3qX/gXJ/jTJ9d1a8tmt7rVL2eFjkpLcMwOOnBNAG0vhm005gdd1y0tWHW3tD9pm+nynYPxatBvD8eoeGJrnQdEuJodzf6Zd3SmZgmC3lxAjgDqcN39K4XPNaln4l1vTbZbax1e9t4ASRHFMyqCfYGgCgbWctxDJ1/uGtzDQ+A5InRgX1JWBIx0jb/Goj4z8TEYPiDUsen2l/wDGs691XUdRVVvb+6uVU5UTTM4B9smgCoetJRRQAoOB0pKKKACuhu2B+H+lgdtRuv8A0CGueroLpdvgHTG/vajdf+i4KAMCikooA+/6KKKACiiigAooooASsDXSw1XSioB2zZ59+K6CvAfiB4q1H/hMLhbO+ljitnCRhX4UjqR+NTKn7RWHGp7N8x76vSsLxXuOj7VYDMi5z3xz/SsH4XeJr3xDoU635Mk9q4QzMctJnJ5+nSub+Kvi2/sNah0yxuTHHHEJJF2Kcuc45PtinOnzJwCFTkan2PXISTChPXaM1keKEaTRnVBk71P61ynws8Vat4ki1EancLL9n8sRkRquM5z0+lR/FLxbd6ELSxsjH5kymSTeucAHjH61M6blFwHCpyyU10PRYJPNgSTGNyg4rN13R5tVS1MF19mlt5hMj7N3IBHT8aj8IahNqvhTTr64CiWWEFgowM5I/pW3WkW4u6CMnF8yOd/snxD/ANDCP/ARf8ay/Eema7H4Z1R5tcEsa2kpdPsyjcNpyM54rtqxvFn/ACKOs/8AXlN/6Aa1hUfMtvuNI1ZXW33I5UWGrhvDYbWAWkJ8o/Z1/d/uWPrzxxXR6foN9BrA1G+1P7U6wGFQIgmASD2PtVNv9b4R+p/9ENXV06lSVv67mSqy55r9BaKKKwEFFFFABRRRQAUUUUAFFFFABRRRQAVwnxl/5JNr3/XOL/0ald3XCfGX/kk2vf8AXOL/ANGpQB8d0UUUAFFFFAHUeOv+QzZf9gqx/wDSeOovBn/ITvv+wZef+iXqXx1/yGLL/sFWP/pPHUXgz/kJ33/YMvP/AES9AHO966OMD/hXVwe51WL/ANFPXN966KLn4d3P/YVi/wDRUlAHO0UUUAFLk4xSUUAFFFLtPpQAlFLg+lJQAo4pS2cD0ptFACg4GKDyaSigAooooAKKKKACiiigAooooAK6K8/5J7pP/YQuv/QIa52ujvP+Se6T/wBhC6/9AhoA5yiiigD7/ooooAKKKZJKkSlpHVFHUscCgB9BrJufE2iWefP1S1THbzAT+lczr/xN0W00y4/s65+0Xe0iIKhA3Hvk0WFdFnxb4603SrK7tbW7RtSA2KgBOwnuT7V4nc6Nc3wW4jmjZn5JbIqk0rzzPNIxaRyWYk8knvWraatDa2axyhiy+g7VtBJbnPUk3sWNGvPFvhmCWPRri1RZmDOrjdkgcdRWRe6b4j1bULi+1J4pZpTkkN1P9BXYwW0s9pFdRRyPHLEZRhMkKCQSfxFbEfhi/ljDIYiCMgeYoP8AOtLR3I5pnGeGtU8U+DRcHTLKzl+0FfMWck9M4xhh6mqGtS+J/E2sSahqdtGrbAoWNvlUdgoyeO9ehHwpqg6Ih+ki/wCNN/4RnVgpJtSQOeGB/kaXLG9wVSVrHb/DwlfA2mxPxLChSRf7p3H/AOtXUV414X8bafoV/Is94DaycSKFYlSOhHFdtD8TPCszqo1IKTwC8bAfyrCUbM6ITTR19Y3iz/kUdZ/68pv/AEA1DL418OQqGbV7bB6ENn+VHiC7gv8AwNql1bSrLBJYzFHXow2GiHxI1i9UUm/1vhH6n/0Q1dWK5Rv9b4R+p/8ARDV1YqqnQyj/ABJeotFFFZmgUUUUAFFFFABRRRQAUUUUAFFFFABXC/GT/kk2vf7kX/o1K7quE+Mn/JJte/3Iv/RqUAfHmKMUHqaSmAppKU9qSkB1Hjv/AJDNl/2CrH/0njqHwb/yE77/ALBl5/6JepvHf/IZsv8AsFWP/pPHUHg/I1S6I+79huPM5/g8tt2PfGcUMqMeZ2OfxXQxf8k6uf8AsKxf+ipKPtHhIZ/4l2sf+Bsf/wAbreSfwt/wglwRp+q/Z/7Tjyv2uPdu8p8HOzpjPagk8/ordmuPCx2iHTdWHruvo/8A40ajjn8N+YPM0/VNvfF9H/8AGqAMaiuj8/wfn/kG6z/4Gx//ABulFx4Nz/yDda/8DI//AI3QBzgr1Szn0i38PeFbB4Lf7TfCMyKdPifzAbhlJMpO4HAxgDtXIef4MXB/s7WSO/8Apkf/AMbq4NF0DV5I20fXjZOeFttUUptPtKuVx15O2onHmSBM2viD/ZU+iJNptvbMU1GWF5obSO3MIA4jYJ97PUMfSvNG+8a9Bh8ET6Ro+p33ibTtQEdtJGiC0mUq7Hduyw3D5cD/AL6rCNx4N3c6brX/AIGR/wDxulTjyx5b3A5qitlpfDm87LDVCvYm9jB/9FUjTeHQeNP1Qj/r+j/+NVoBkUE5rbEnhbALWesZ9Bdxf/G6m8/wh/0DtZ/8DY//AI3QBztKWyOgFdD9o8H/APQO1n/wMj/+N0faPB//AEDtZ/8AAyP/AON0Ac7RXRfaPB//AEDtZ/8AAyP/AON0ef4QJ/5B2s/+Bkf/AMboA52it+ebwrsHk6fq27PO69j6f9+qr+f4e/6B+qf+B8f/AMZoAyKK3befwv8AN52m6tjttvoz/wC0hUv2jwf/ANA7Wf8AwMj/APjdAHO10d5/yT3Sf+whdf8AoENJ9o8H/wDQO1n/AMDI/wD43TdZ1bTLjRLLTNMtLmGG3mlnLXEyyMxcIMcKMAbP1oA5+iiigD7/AKKKKACuC+JclzdQ6do9qVVruViWY4GFHf8AOu9ri/Fsay+LPDSOMq0kobnHG2gUtjiIPhfqk5XzNRso9390s39BWnH8IbUhRda22TxiKIc/ma9HhKIB8qnHHyZNSiQuuFDg7RyFwc/jTuxciOGtPhZ4ahjLvPfXAHq4GfyWvPPiNo+n6F4gjtdORkge2STDMWOSWHf6CvfJiTbjcjHJ5Df/AFq8N+LrFPFgJHAto1H4k/4003cUkkjIs/EGsLYRW1pCWihjMWURySpJbBwfU1sL498RwhVOmWvAAy1o2f510vwh09Lvw/fOzEf6RjI68AV6I+jo0Cxq2GB+9Tc2nsJU09Txf/hY2tqcNpVgRnJBgcf1qVPiXqcWc6PZhsdQHGOMetetvodlDFvlgMpAyW3EHP0rzPQfEdx4j+IMmk+THFpr20sqRMill2kAfN17mp9q+w/ZLueXE72JOAWPep9R0yfT7RrmSaBox3SUEn8Kp3du0GoXsSsQqXEg/wDHqpTKXjKsw6enatUzOzNO1QTQNIJ0yP4TnP8AKve9N/5Isf8AsFy/+gtXzdZJJDHkSkjI4J9TX0do80c/wUZom3KNNmXOMchWzVTlFyjyougpKXvM1G/1vhH6n/0Q1dWK5Rv9b4R+p/8ARDV1YrOp0CP8SXqLRRRWZoFFFFABRRRQAUUUUAFFFFABRRRQAVwvxk/5JNr3/XOL/wBGpXdVwnxl/wCSTa9/uRf+jUoA+O6KKKAFq/YaPf6i9sttbPJ9puPs0RHRpOPl/UfnWfXZeDZbu603U9LspCt6hjv7EhgCs0R+bBJwPkZj/wABFADfiJatb+KILXcjNFp9nFuQ5ViIEGQfSrvhDw5e2s/iO4uwkJ06wnikRz8xd4pMAY9lY59qwtVk1fxDcXWrX7RyyRbYpXXYmNoCgBRjPAHQV0es3Wtw6Faa1aXTww6lYLa6ggkUiQp+7GRnnKFT0yNxpXRPMjhraxub6Z47aJpXVGkKoM/KoLMfwAJrqLjS7iw+FkV1NtVb3U1eNd2W2qki5I7cg/lVPQYr3R/FGmTGJGJZZSnmrh4jwwJzgZXI5qTxbdanp8s3hae8M2nWFyzW6lV+6clSGxnBDZxnHNCaY00zlwpIo2mvRIfDukL4WstQigW51GSyV5LXcw2KZXVp/wDaxhVwOnU1seI/CGhabp/iS/htAsbwodOXe37tkdVm784JA5/vVhLFQjLldyrM8iIxSYpxpM4roEAGTiuy0jRNGtfDVxrOvTSuPMjS2trK6iErZ37iykMQBtHYda4yn+Y23bnikwPSWbTL/Q9Q1Pwvd32lzfaNstlc6lGqtEVYsVHylsYAxznNec3GTMxJye9R7zSE5oUbAJRRRTAKKKKACiiigAoopc8YoASiilJzQA6I4cc4ph60UUAFFFFABRRRQB9/0UUUAFcb4pbHjHwx/wBdZf8A0GuyrjPFA3eNvDC9MyS8/wDAaBM6dAoGBjqT0NNaRQhGB+eKkNvJjmVQP9zr+tR+QgcK0qkn+Hb1oKEbywgTgAdmJFeCfF26kHjVIPK/cm1iYOASM7jxmvexHGC2E4Bx8teG/GCMf8JaAM4+zx9fqaFuTLY7b4Mc+F7s/wDT0f8A0EV6QGVjgMCevWvnPwj8Q73wjbGzjtIZ7eSUSPuyGHQHH4V75o+oWOrWSalYTLLDMucjsfQ+hHpTluEdjSOOhqvHZ2cbmWG2gRyMb0QA4+tT5DDI6VgadZ+IodfvJr/UrWbSWB+zW8cO1054y3fAzSGfOOvADXL0Lj/j4kz/AN9GsdyAe1bGvELr19g/8t3I/wC+jWdqmoT3kSLII8K27KoATWj0jcmnDmqJN6NjI4ZWjLCFgmRk7eOtfQGh2623wSkjSTzFOnTtu246hj0rwiK9ikgZVc524wQa960c/wDFk29tNnH6NWGHqSqWclbU9TMMHQwtaMaE+ZNfcajf63wj9T/6IaurFco3+t8I/U/+iGrqxW9ToeTH+JL1FooorM0Ciq93e29jCZbiQIg7nv8ASufl8aQCYLHaSNHnl2YA4+lAnJLc6ikrjbj4iWcEnlizkkb0Vxn/AA/Wkg+IthIuZrOeL8Q1FiXUiup1FzqllZzxQ3FzHHJK21FY9TVyvLtW1nT9Q1qLUFM0tsrIPLIAI55P5dq7yLxJo8w+TUIf+BNt/nSV+o+eL2Zq0VVh1GzuP9TdQSf7sgNWQc0yri0UUUAIuecn6Vwvxl/5JNr3+5F/6NSu7rhPjL/ySbXv+ucX/o1KAPjuiiigAFa3hzUxpGvWV8w3RxSjzU/vIeGH4qSKyaUHFAGprtgdJ1u8slctHHKfLYHh0PKt+KkH8a1dFb+0/CetaWWLSWwTULdf935ZAP8AgLA/8ApPHTf8TiyH/UKsf/SeOovBbBdTv8qDnTLvr/1xaiwrHPlz5nDH0610viIjUNA0TWNytL5TWVyf4t8WNpP1jZAD1O01y/8AFn3rokOfh5ce2qxf+ipKAsZUWp3kLRtHdzK8cZiRg5G1DnKj25PHuafNrOozwmKW/uJIzuBVpCR8xBb8yAT9KzzSUrLsMcTk02iimAUUUUAFFFFABRRRQAUUUUAFFFFABRRRQAUUUUAFFFFABRRRQAUUUUAff9FFFABXE+KpPL8b+GHwWKtKdo6n5a7avN/iNq66F4h0DUWhaZYDISitgkYA/rQJnbxahHfqyIsiDH32HH55pqL5V1ujcyhwd43e3X9K86svitpMMakaTdbiuGYyKc1bj+LWjBt4027U4xxtx/Ogd0egqwDEsBj0NeDfGeQjxYfJZQwt4sjGeOa7tPi5oYbLQ3Sn0ZFP/s1eX/EPXLPxH4hk1KzV/LaGOMh+Dxn/ABoQpNHn13qUtsqnKNkkMB1XHrWzpPjnxDplkINN1OWC3JLbEOBk9azr7QZnjieOME3AXDSSDjJPSnHTJNNiSGZRuxnqKauJ8q2NeX4r+MoCpOr3GxsgMCO1Tr8UPGLoCNam2t3OBXN3fhq9d7eOONAJssCZB8x69O3BFSJpzLKtiFUsfkwT1oVwdiG61e9bUHWYxvI3zBgchgec8UNe3XkvMPK+XHHdvpSSaPfLO13dFdkZEYwc9BgfpircGl3M9pNdRIHWHnlwoB9x1PFGthqxa8HN/b/ifTtPuDiC4nWOQpwwB9DX09qelW+ifDvUdOtN/kQWEyqXOT91jzXzn4E0aXSPGGiSXBUvLdI2FORjdjrX014r/wCRQ1j/AK8pv/QDTj8SKg9TMb/W+Efqf/RDV1YrlD/rfCP4/wDohq6sVVToZR/iS9RaiuJ0toHmkOERSxNS1znjC6MOnRwqcGV+fcD/ACKzRcnZXOV1TUZdTvGlkJ2g4RM8KK57Wr9rUpbWhV7ibkFjgKndj6e1am3Kghh71xtrO+p313fBn2MxjVdxHyj2K/jjJrVI4HK+pKGKZADepb1PqTjn861G0fUkiWR7aQKy7l3+h6dTRa6W6PHc+WjqDu2Ebc+xxxXWx+Mr6Liew3L0+XGPyBJ/Sm21sEIJ/EcLOJrXImR4+uMgjP09fzpUFzIqGCMkt03DAX369K09S1BtW1u5u5I1SKIAQw8qD3yQQOc559MelVjfSnUrWBoXiSQgyPnI2dDjHQ9MU7uxPKlIlt7VIvmeUlwPmbdhcf8A1vWmf8JrqenQfY9OvJPKX+OTDH8M9BUHifUYUnNrap5cch+6vZew/KuR1HUY9OxGVEk5GSD0T6+prCTOmFzudN+I2v2lwrzzi7iz80cigZ+hHSvYNI1a21rTIb+1YmKUdD1U9wfevlu11OSeXEoUBujKMV678I9QKSXelM5MewSxgnoQcH8+DUJs2jLoerVwnxl/5JNr3/XOL/0ald3XCfGX/kk2vf8AXOL/ANGpVlnx3RRRQAoGTipzZ3KlQbeQFvujYefpUURIkUjrmuyt0vda8ZR2N1qktt5aSSefCDJ5YSIudq7h1C46ipbd7IiTd7Ir+N7aaTWLIrE7Z0yyXhT1FugI+opng6zuTqt6i28pf+z7pAoQ5LGFgB9aTxR4kOo6zFNp93dGCCCGJHk+RiyxhWbAJwSQT171o6PdppegPrl7qt4Z9QW7tYrZI9wZ1jUbmfeMYMg7HpS96wvfscqNF1LZLILG42Q581vKbCY659K3/wCzb5Ph3Ir2kyh9TidCYyNwMbgEe3SuZN5cHcDNJh/vDd1rrvEH2bQ9ETQYtQubq9aaC7kLw+WkatDkKDuOfvjsOlP3h++cdc2s9nOYbmGSGVeqOpBH4GocV2kOgzeI/Fkdle3hQmyEzSww+Y21YtwAXIycDHXrU8PgnS5pLz/ia6msNqkbNnST5pZyQBs8zpx1zUe1iviZUG5RTOEora8TaF/wj+rmyFwZ0MSSo7R+W21hkBlJO0+1YuK0TTV0MKKKKYBRRRQAUUUUAFFFFABRRRQAUUUUAFFFFABRRRQAUUUUAFFFFAH3/RRRQAV498bGIm0of7En8xXsNeM/HGdIrrSd7BQY5MZ+ooQnseYxnCKCegp4OOAKrhx5akY6dqkLkISuC2OKZJRvL6Oyuf30PmRsORtGc/jWFqOtlyVtIViTPXaMn61a1dpHWEygBynzD0NZN3YzD7mGUcnB9s9DzQNWEGr3jHmbHp8oobU7xuXmJx6gVUSFt2WqyLSSSDeMAE4o1HoA1a73DMzYHTgVNHqNysqyFw+CCQRwaz2tpEkKMOnWrkNuZIS+5QA2MGjVahZFvUriaJo7iCVja3ALJ0yuOqn3B/pXS+FdCn17Sr24N60C28sCu+3IRHYqWwBzg4P0zXNWcO9ZtMnYbZCGicnhH/8Ar9Py9K9k+BmnR3lv4j025QhJIUikHcZ3A1vopKpbTr+oqbSlyyOy8HfCWz0C5ivtRv5NRu4ZN8RACRjjjK9yD712Xir/AJFDWf8Arym/9ANUrfwYkMCRtruuMVUDP25hn8BRP4Lt7iGSGbV9akikUq6NfMQwPUEUlGknfm/A2Sgne5Ef9b4R/H/0Q1dWK5zUYEtdX8NQJnZHK6Lk84ELCujFZzd0mc8fjl6i1yfjaMtDasOxb+ldZWT4isGv9MZUGZI/mX39RUbFSV1Y8p1KWSDTLuRc5SFyPwBrG8LN5ukWr8cpuwHLY/765rpLmATRSW7kbZFKEH3GK57w6pgiS3KhDCrRlQCMEHBxn/GtIyuzilHljY6FZpVI+c/jUGpan9kW3dpMbiR5YXJY/wCSP1qU9cisfVk8/U9LiPOZhn6ZGabWhEdyDU9QifXJLVVYyRhVyDxwBV+G2lWWKaZdqvlgfVVOP5iuNe587xNczhs7pmOT2Ga68zTjTWeSVXC23lR7T0yaUXuXLoc5e3eJbi9m5Ay/+A/lWXa2Etwj3F1h3P3ifuqfQU/WXdbBYeP3s8a59Bkn/CtbT763tJovtUUjRhiWCkEe2QQe1YSZ0wRzktutveRLGOHY5XsOO1elfC/K+L1H/TB/6VPFH4O1hF8zyoplHy5VlwfwzVqzjs/CPiKwurTE0dyfKOZNwVSQC2R3571n7XWxoqetz1yuE+Mv/JJte/65xf8Ao1K7pTkVwvxl/wCSTa9/1zi/9GpW5R8d0UUUAPj4kX611Gl6lYaZ4y+2XENzFZeXNGUjjDSKHhZBgEgdWz1rlkO1gfSthvEeoveJcu8LSqmwM1vGePcY5+vWpd73REk73Q7xHo0Wi6oLaGd54XgiuI3dNjbZEDgEZOCA2Otaumx6drnhaLSXuLiC/wBPF5eIBCGjkBjRsFtwIP7o9j1qfxrq17FrOnt+7G3T7SZd0CHJaBCT05Ge3QVD4T1q7k1fUXJh3Pp9y7Yt0xlYXIwMce+Ovei8uwXnbY5DaS3Q4+ldh4oTT9YsV8RWU9zu329nNBNCFCssAGVYMcj92eoHWsL+3r0JPHmDbMTv/wBHTPPpxx+Fbp1K7k+HbO5hxHqcUaYhQdI2PPHPai8gvLsV7TWY/Duvm7t4LmMmxMSBm2urvFt3g+mTkVFYeMNTsrW/Iv737fcmLbdCdtyqhJwTnJHPSsTUNQuNSu2ublw0pAGQoUYAwOBx0qpS9mmveRULqKTNjxJq6a5qzagsLRSzIpnBOQ0mPmYegJ5xWPS5pKpJJWQwooopgFFFFABRRRQAUUUUAFFFFABRRRQAUUUUAFFFFABRRRQAUUUUAff9FFFABXL+M/Btt4ts4lkkMVxBkxSD36g11FFAHy5q3hrWNIu5IZ9PutqNgSCJipHsQKyt4ViH+U+jcV9bMiuMMoYehFV5NNsZhiWzt3B/vRg0tRWR8ba8wMsZVhwOtY0kruxZnLE9yetfa7eG9Dbro9gfrbp/hWXZeHdFbWtRjbSLEonl7VNuuBkHOOKUp8rS7/5ESkouK7u34N/ofG/bqKM4HBr7b/4RjQf+gLp//gMn+FZWsaBo8M2nCPSrJN1yqttt1GRg8dKJz5Y3HUmoR5j43JJ781Kik9P0r7aHh3RQeNIsR/27p/hSyaJpSQuV020UhSRiFR/Sm3YtuyPi6C2nd/likYjsFJNe5/CG+j0Z7261aKe0e6jQB5ImAkKk5I49xXq+gWNodFs5fs0JdolJbYMk4rYCKAAFAA7AVVKreGuzMF+8jGotGYn/AAmOhf8AP8P+/bf4Uf8ACYaH/wA/w/79t/hW3sX+6KNo/uin7nYq1TuvuOTudasNW8RaGtlP5pjmkZsIwwPKYdxXWCjaM9BTqJNOyQ4Qcbt9QoIzRRUmhy+u+EYtRdri0kEM55IP3T+VcNe+F9X0vUFuTATb4JnZBuBOOCCOfTrXrtwZBbyGFQ0gU7Qe57V5drUuvyXSi9u7iOPPMI+RT+XWhLUyqWS1M4njoRWfcfNqCzhSEtIXkZyOPun/AAp+rz3aQPHasyFIlfzMdzIvH5A/nT9QmW30y5uX4i8kyFTznI6f0rChi/ay5WrHkYfE88+Vo840m483U2Zo2MTE/MeOa7CzbfpcyZ+6gGPoa53w7ZfbVM9zEgG7IKjpWzPcw6Zd28ZXbFcZR2LdCeBx+HP1FdLi0j0eZc1jK1yDzLF/nClCsgJ6Aj/9dVYNWinjB2kTKMMD0zWzdLGziJwCzZGCOCO9UG0eD5CjsgXnZjjNc11fU6dehdsYDDbyX0yk5GQB16dAK9W8E+Fba40601W/R3l3F4Y36KM4Bx+Ga4jwroU+vahFaLuEEfzSv/dX/E9K92hijghSKJQsaKFVR2Aq1FN3HG6HAYrhfjL/AMkm17/rnF/6NSu7rhPjL/ySbXv+ucX/AKNStBnx3RRRQAUu40lFAHYTNJ4k8E2xVfN1DRWEDBQS72zn5OO+1yR/wJaueGfDF7p17cPqUtlp7TWFzGsd5dxxPl4mAypOR1HUCqWmajd+FPDf22xuHh1DV0aJWQ8pbqwBI92cEA9tp9ap6h4V1q2i0i6uYw41kbrZhJuLnIHPofmH51MpRjo3uBRv9A1HTHjFzavtlOIpEIdJD/ssuQ34Gr2vyrpmmW/h+IgvFJ9ovGHIM5GAo9lXj/e3deK17C+1b4aeKhYXwjljRka4tiRJGwIBDDsHAOQ3UVzPiCwfTNcu7RpTLskJWT++p5VvxBB/GmmmroDLooopgFFFFABRRRQAUUUUAFFFFABRRRQAUUUUAFFFFABRRRQAUUUUAFFFFABRRRQB9/0UUUAFFFFABRRRQAVk2H/Ie1T/ALZf+gmtasix/wCQ9qn/AGy/9BNY1fih6/oznrfHT9f0ZrVja7/r9M/6+1/ka2ax9dhuJBZyW8DTNDOJCgIHGD6/WnW+Aqv/AA2a+eajnP7iT/dNZQ1TU/8AoCzf9/U/xoOp6kQQdEmweo81P8aTqxa/4DE60Guv3Mk0G4hXQrJWlQERLkFhWj9qg/57R/8AfQrm/s6f9Cqn5x0fZ0/6FVPzjrCFScYqNlp6/wCRzU6tSEFCy0Xn/kdJ9qg/57R/99Cj7VB/z2j/AO+hXN/Z0/6FRPzjo+zp/wBCon5x1XtqnZfj/kX9Yqdl+P8AkdJ9qg/57R/99Cj7VB/z2j/76Fc39nT/AKFRPzjo+zp/0KifnHR7ap2X4/5B9Yqdl+P+R0n2qD/ntH/30KPtVv8A89o/++hXN/Z0/wChUT846T7Ov/QqJ+cdHtqnZfj/AJB9Yqdl+P8AkdJ9rtzx50f/AH0KqalPbmwnLeXJhGIUkHPFZaWyDDDwzGrf8Ap4jIOR4dUHtylP2s2mn+v+QOtOSs1+f+RmXvhi3mWxiRiklwpEhPIyFznH4Vzeu+E7hbYafPGZY2GR5XO4D29q74Ne3Wo2bPYPBHEzEsWU9VI7VPd4/tqwHs/8hUxildro1+SRj7CD95aWat9yR4adKuLGVLfToZpZpOI7eNMnj+VdBoXwrvtc1RdR8VgwW0a4is4pMMx9WI6D6c/SvYhDEr71jQOf4gozUn4V2XbO+NNJ3PO9Z+GcTFX0iURgDHlTMSB9G6/nWRY/DDU5p1+2TxW8I6lG3sR7V65Rip5UXYzdG0Sy0OxW1so9qDlmPLOemSa0qKKoYVwnxl/5JNr3/XOL/wBGpXd1wnxl/wCSTa9/1zi/9GpQB8d0UUUAFFFFAHTawguvCugahE25YInsZVx9x1kaQZ+qyDH0Nehab4i0RtLsFvr6AtpFjb3lqu4ZaZUcNH9c+Wce1eX6PrQ01JraeBbqwuQBPbsSN2OjKf4WHY/zBq//AGZ4Wum8yHxHJZof+WV1ZuzL7bkyD9ePpWNaiqqSb2GnYm8aXK654qhezcXLzW1sn7s7syeUoI+u7iqHjKeO48TXRicOkSxQbh0YxxqhI9sqatLquk6Cko0Uy3d86lBfTx+WIgRg+WmT83+0eR2APNcy7bueprSMVGKiughtFFFUAUUUUAFFFFABRRRQAUUUUAFFFFABRRRQAUUUUAFFFFABRRRQAUUUUAFFFFAH3/RRRQAUUUUAFFFFABWNcaRdNfzXVtqDQeaF3KIwegx3ooqJQU7XInTjOykJ/Zmqf9Bp/wDvytH9l6p/0Gn/AO/K0UUvYx8/vZPsIef3sP7M1T/oNP8A9+Vo/svVP+g1J/35Wiij2MfP72HsIef3sP7M1T/oNSf9+Vo/szVP+g0//flaKKPYx8/vYewh5/ew/szVP+g0/wD35Wj+zNU/6DT/APflaKKPYx8/vYewh5/ew/szVP8AoNP/AN+Vo/szVP8AoNP/AN+Vooo9jHz+9h7CHn97D+zNU/6DT/8AflaP7M1T/oMyf9+Vooo9jHz+9h7CHn97H/2dqP8A0Fn/AO/S0v8AZ+o/9BV/+/S0UUeyj/TF7GPn97D+z9R/6Cr/APftaWDTLhbyOe4vWnMedoKAdfpRRR7KO4/Yx/pmninUUVoahRRRQAUUUUAFcJ8Zf+STa9/1zi/9GpRRQB8d0UUUAFFFFABRRRQAUUUUAFFFFABRRRQAUUUUAFFFFABRRRQAUUUUAFFFFABRRRQAUUUUAFFFFABRRRQAUUUUAf/Z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18" descr="data:image/jpeg;base64,/9j/4AAQSkZJRgABAQAAAQABAAD/2wBDAAgGBgcGBQgHBwcJCQgKDBQNDAsLDBkSEw8UHRofHh0aHBwgJC4nICIsIxwcKDcpLDAxNDQ0Hyc5PTgyPC4zNDL/2wBDAQkJCQwLDBgNDRgyIRwhMjIyMjIyMjIyMjIyMjIyMjIyMjIyMjIyMjIyMjIyMjIyMjIyMjIyMjIyMjIyMjIyMjL/wAARCAF3Af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+iiigAooooAKRmCKWY4AGSaWoLz/AI8p/wDrm38jQBmt4o0xSf3khx6RmoV8Y6Q4+SWRuM8JXjnxMvdRsvDcMmmPIimbE7R8ELjj8M1yvhXWryaCCWRnHlyhBJK3LLtOQOOQDg/jV8qsB9GnxhpW4jM5I/6ZGmP400ePG+SVc9MpXALdwmORo5U3kEoCeM44/WvJNL1bVp9daK+lnLLIfPWUnbt75B4AHOKXKC1Ppr/hM9JJxmb/AL90p8ZaSoJZpgPeM15FoWoB9PjE0u5l4BPXFcz8QNTvE1Oz+zGVrExAfuyceZk5zjvjHWjlErt2PoKLxro0x+SaQj1CV0IIZQR0IyK+bNB1KRp4Flb975eJQTk9Ttz74xX0hB/x7x567R/Kk1YCDUJ2tdPuLhQC0UTOAe+ATXOWF94wvtPt7uK30cRzxrIoaSTIDDIzx71v6z/yBL//AK95P/QTUXhof8UvpP8A15xf+gCs3dysdMLRouVru/6Gb5njP/nhov8A39k/+JpPM8Z4z5Gi/wDf2T/4mt+/dotPuZEJDLEzAjsQDXidx4n1K2s57qbVb3ZEhdsXDdvxqlC/Uj2v91HrnhzUptX0OC+uI0SZy6usZJUFXK8Z+lawwK+adE+Il3cMLa0uru3QljHGJyAerHgHg9TXrnw/1e61KWdZ7qadPKDjzXLEHPvTUWlqTUcXNuKsuh3lFFFBAUUUUAFIeBS0mM0mBy17440+LxHHoFtBc3WpFiGjRNqoANxJY8HA9M1Rj+IKNdM76XOmnj5PPLrnzd+0oRnHXjOetHjCwuL3xRokFlM9tPJFdD7Qg5j+QDORXN2dlBfeLholhe2dxEIWuZJRBIzRMHGA3zj5jnOeOe1elTpYflTae13r5u/5ENvoeqpcKbZZ5AYQVDMJCAU+vbisB/F1rD4zbQJ0WIfZBdJcvKArZONuP/r1k+ILsaN4audEvDf6leaglytuIomlYKc7Qx7AblHNcnHg+ILPUNa8HandWMGkx2jCayWXEqkZYKSeMZ561lQw8ZJuXZ29f1G3Y9likSVA8bq6NyGU5Bp9cz4R8T6Vr8MsGkWlzbwWmEKyW/lIh/ujtkenaumrlnCUJOMlZjQUUUVIwooooAo6tqdvo+l3GoXRfyIF3PsXccZx0rnW8X3FpcXk99pk6aVHH5kdwkT7wAOdykfXoateKdP1PWxFpEEMS6bcHN7cM/zBAc7FX1bpnsM1xcOiXp0SUXWhXLXIEg2RadZmM4J24DfMRjFdVKFLkTlvfv0E7nod3rtra6TFqCgyrMivFHvVHcEA8byB0NZb+N7OKwkup7O7j8tHd1QLKECjqzIWC57ZPY+lV5/D9/4g8G6dDetb22piFfOeS2Vzgj5o8ZG0HgHB7Vzn9m61b6e9u+jTSaetwXkhgiVHuWzlYwNxIhDY5JJxxgClClTb1fUV2d74Y16PxDokV4AEnHyXEQBHlSYBKnIByMj862axfC2lTaVokaXe03sztcXJXp5jnJA9hwB7AVtVhUUed8uxSCiiipAKKKKACiiigAooooAKKKKACiiigAooooAKKKKACiiigAooooAKKKKACiiigAooooAK5jxf4hk0O3hRIFl+05j5bGOK6evOvipDcz2dkLSISSK+7BOMDuetNGlGKlNJ7HKyzvdSi3mheLeP7wPY+g9qxTpWmfbV2ah5cgfytm8HLenOcfhT4Bq0TtKlt5jKMqB8+RyP5fzqpIurlRKuiwmYyCQkwnO7H3uvWnfudcsLd+41Y3U0wGPO44Pqap3vh+3uMh2cHHUN/TpVD+0PF20bdOjx/uf/AF6imvvFgbc1jGM8fcH+NK4vqM/5l95rR6XDbQhVZ256lv8AAUSadbyAiRGIPX5iKw5L/wAVuuPsSDH+wP8AGozeeLCf+PNM/wC6P8aV0T9SkvtL7zYg0m1tbgvChXJ6buBXt3hm/l1HQbe4mx5hypI74OK+dWuvFY62if8AfK/417p8NpLyXwTaNfKFn3yZAHbccUN3MamHdNXbT9DoNZ/5Al//ANe8n/oJqHw1/wAivpP/AF5xf+gCptZ/5Al//wBe8n/oJqHw1/yK+k/9ecX/AKAKj7ZS/wB3fr+hZ1QhdIvSTgCB/wD0E185z6ppbwy2txdQbJE2upkGcGvorVxnRr4EZ/0eT/0E184Q2cV1brIqw7i2SxhBJA471rEwMS10fTNLujNaX+Wf+8C+AR2x7GvYPhLdwXF9erbyb1SEA/KRzketeciFIy4ATKk8COMV6L8JsDU7/CBf3PZVGeR/dptOxd4ctup6hPfWttJGk9xFG8hwiu4BY4J4/AH8jTBqlgbtLQXsBuJFLJEJBuYDqQPavI/FBlufGM0onzbWuobbgP8AMAnk55wpwo3MOeMseOTV/QLfUE1PTbXTNSSyTULe4vVZrONmC+blR0BwVbua6vqi9mpc2rRjza2PWAciimxgrGoZtzAYLYxn3p1cRQUhIAzmlrN123urrQr6CyfZcyQssbZxyRQxxSbSZiat490vTpWij3XEinB2dAfrWA/xO+YmKxQHuSeTXmBt9Vgu5LS5tZUmjOGD8H/69RTPcwZ3wun1FeXPE1b9j7WhkuCUE/iPU4/idID+8s0OPQ1s6d8Q9NunVLlGtyeNx5FeHw3FxMRtjZvoKtut7FEZDCwHuefypLEVF5lVMlwU1tyn0rDJHNEskTKyMMhl6GpK4/4bRajF4VT+0VZWaQtErdQhxj+tdhXpwd4pnxlemqVWUE72e4UUUVRkFFFFAGdrOsWWhabJfX0myJPQZLH0A7mvOR8Vr3VZJF0rTo4I1+610SzN+A4/Wuo8fpaPohe8QvBETuC9VzxuHuM15Le6Hq+iQQqbKdYmOPMA5Ze3Ss5tx1RwYzEVaa/dq51S+OPFjuzObSPH3U8kEH/x7NaUHxA1m1gae9sLS5RMl1gkMcmPYHIP0rz0ztDtwkhJ4IaM/wCFN+0THzWnbyLNV5ec7QD7ZrJVZN6I8qlj8Zzaq57x4c8S6d4l0/7VYuw2nEkUg2vGfQitmvKfhlr+jXl7LbacjBoYVSed12mZyfT0B4H1r1auk+hhLmimwooooLCiiigAooooAKKKKACiiigAooooAKKKKACiiigAooooAKKKKACiiigAooooAKKKKACuO8cKHiiBZVBifJboK7GuQ8al0EMi4O2Jzg9O1VHcDzSyhktrkLZ6hYtK5WMryeAMj+Lrzn3qzqkmq2s0Bg8uRCNsgERJ3c5PHQdKp6Xc2lzqcMUTJvDIeMg/Ln275I+gFdI/Mrc9TWzsBkw6oZJPL+w3akZ+ZosDj3rA115rqeKdLS6IVMFNh/8Ar/lXXBsKc9KwDcH7JOtzLfhjNLtKp8wUNgYwOnp+NL0EWbQBtOhB8wHYM+YMN+I7VI3BoUhrdCA/QcuMH8aQkDrSQmyKTgZr1XwOc+FLU4/if/0I15TKcj5a9V8Df8ipbf7z/wDoRqJgjW1n/kCX/wD17yf+gmofDX/Ir6T/ANecX/oAqbWf+QJf/wDXvJ/6Cah8Nf8AIr6T/wBecX/oArH7Z1L/AHd+v6FjVSF0i9LEACB85/3TXzVDPInkRJKI4maQhiueARjH519KawGOiX4UZb7PJgevymvm5be8TapjdwP+mw4/StonOVtQmkQhYYhIM4YonX3/AJ16V8ISTqd/lRgQ8MFxu5XtXnz29623EBfnkNMv+Fei/CWO4j1W/wDPQoPJ+UFw3GV9AMVUvhA9Ru7O1v7Z7a7gjngfG6ORQVODkZH1FN+w2f2yO7+zxC4ijMSSbRuVDglR7cCuG8Q6hdL4uNtbXlwoykjCOVgIhGAzDbkKdwYck49a5/QtevtG1f8AtCQ6lqNlfs8iQxEPO5OPnZcBSABgbDgCtY4aTjdPpsTc9jHSimRNviR9rLuAOG6j60+uUoKaelOqOd3SCRo03uFJVc9T6UAeSfFTxK8C/ZBbDbuKiQLlgV9+1eZy6k1xYrJ+8kGM4ya9gfStK8beKtQtdRt5ttuqsEJZOcdfrya4D4paBpnw8srBdNe5l+2O4Mcrg7AoHIwPeuOrRc3zI+hy3M6WHh7KWhzdhfDBZonh29zkV2fw98Qwya+YXsVunkJKu652KuOh7V5p4f1OTxDq9toywMHu5BGGWQDH5ivRtF0TUfBviG/iuYPJi+zbo2SUvuwwOO3UZ6VNKg4vmZtjs1p1aTpwd7/I99jIZAw6EZp9V7GdbmzimVSFdARkY4xViu5HzAUUUUAFFFFAGDr2jtqlvcQQzIpmTa6OMg+hHoa5PxvoeoX3/COLHDPKLEOZmQdThAOn+6a7HxHrNn4e0qTVb8sLeFlDlRk8nH9azLfx74Yv7dZrbXbHDdpJQhH1DYNQ5pPUlwunY8U8RW3iJ47uOLTr4xtKxXbC3P0rKh8CeM9ft4QNInQDODN8gx+NfREninQkhMn/AAkGlH2+0p/8VWPcfEzwrBK0Q1+1LBSSRng/UVTqRtchU9djA+Hfw3n8I3Qu9XvUNxcFQtrFyMjkEnvjrXrdcN4K1vTPFl3eahZTyT/ZJBGXkHUkZyM9q7mhS5lc0UbBRRRTGFFFFABRRRQAUUUUAFFFFABRRRQAUUUUAFFFFABRRRQAUUUUAFFFFABRRRQAUUUUAFcF8UpXt/Dc80TFZEgkIYHBHFd7Xmnxk1KCy8NiCQMZLtHijA9SOprSim5pImTsjwiy1bXgglTU5Qdu7OBnH4it/S9Z1STTrmae/kmaOaMKeOM7s9B7VwyiZBtDjj37VoWerSWmm3FpsVmlkRw2em3P+NerUo+7otTnVT3tTtPHmpXCeGtLubWVoZnuNjOhxnhq45NU1zGP7XlUZC5J9Tj0p2ta9Jq3h+00+QKJIZzLvBwMYIxj8a54ow6yAk981NGi0veRUproehWGs3cVvpk8tw0xkR/MLfx4c4/Ss/x7c3MHi1Psd3JAktoshwxA/iNYDavItlZ28e1fs6spPXOWz/Wk8Tap/b+ow3QAi8u3SHGeu3PP61mqEue9tCuZEh1PVYDuOruSo3bd3UZr6m+HZz4Qt2yTukc/+PV8eCLawO4H8a+t/hNe/b/h9ZXG3bmSQY+jGs8ZDlimioPU6rWf+QJf/wDXvJ/6Cah8Nf8AIr6T/wBecX/oAqXWf+QJf/8AXvJ/6Cai8Nf8ivpP/XnF/wCgCvN+2di/3d+v6FrUhnS7sf8ATF/5GvlHxZ4jv9F14W9syGHygSjqOvPfrX1fqP8AyDLv/ri//oJr43+ILb/EuR08pf5mtobnMyWPx9qBdV8iHk4717X8Jb+WfxTrFrJgrFACp+rDivmZMCRWPQEGvoj4LXUV54x1qaFsxtaIQSMfxCqmrIaPVB4Q0L+1Z9Uk0+Oa8mfe0szNJg4x8oYkL+GKj03wnZ6ZcWUsd1eyiyjMcCTTblUEY6Y644rD8Z69qujak32a9aOFokEUawFy0hY5H3DuJGMAEf1qvofinUtY8Si3S8dIEnJmglhClU2n5MbMhgcclsVqqdeUOe+lv+ATdXPRR0paRegpa5SgqK4QyQOisVLKQCO1S1yvijx/o3hS7itdQW6eeRN6rDGDxnHUkCk1dWC9jk7Dxnr9nrmo22oeHptUhtpDH9q08Auqg8ZXr+VU/Fmr/D7xgLYeI/7TtpLfOxZ4ZYyuevQc1x1x8TtU03xrqeraN5bWF2yn7Ndx+gA/hbg5B71tSfHK4mQCbw5aSHuTMcfkVNZ2kolOSbuWNE0f4UaVdx6lpdzfSXMB3I8azOVI9ttbet+PrdITe6X4Xv7uVcBby9gMcan1+bn8hXMf8Lvvo1C2nh/T4R3Bdjn8gKhuvixd69q+mW2o2lnbaSt1G1yqqzsUB5yT278Cj3mvMFJJnumjNdvpVs98yNcvGGfyxhQTzgew6VfqtY3lre2kdxZTRzW7j5HjIKkVZrRbEhRRRTAKo6xeSafo97eRKrPBA8ihuhIBNXqyfE4/4pbVv+vSX/0E0AfPnin4ia34n0ebS9QjtBaysrFY4yDkEEc7vUVwQgiXgJx9a1pIwybTzmqLqASCckGkSVzBEGyE5+tS+Sm3lR070oAHbP4UbuMYpgekfCXxnp/haW6sb+Py7e8kVvtC8iMgY+YenPWvoOCeO4iSWKRZI3G5XQ5DD1Br42VmT7ny19DfBWWWXwZKJJGcJdOqBjkKMKcD0Gc0ho9IooopjCiiigAooooAKKKKACiiigAooooAKKKKACiiigAooooAKKKKACiiigAooooAKKKKAEryD4827yaXpcqKzbJWB2jJ5H/1q9gqhqtrb3GnzmeCKQrExXeoOOK0pT9nNSJlHmVj4yeKUA/upcD0Q0zyJm5EM3H+wa941q6s9MskZ4YwZDhTsGFx1Y98DI6Zrnnk8oWt200d1DJhGKKAAx64wB3Hf867njtbWMlQ0ueRtbz9fIl/74NRGCfP+olz/uGvfBbxMARGmMZ6CuLfWrbUbt7e2keNv4QyLtYep4zj8abxr7DVJHmxt58Z8iX/AL5NRm3n/wCfeX/vg17FpssdzaAmJVYHDD3rN8QavbaS8NuUIllUsNoHA9eQe4pPGy7DUDy4wTgf6iX/AL5NfVPwRRk+GFgHVlPmy8EY/jNeO6fdh7yNZk3CcHY5XByOoIHH5etfSfh2zgsvDthDbptj8lWxnuRkn8zWGIxDqRSZajZk+s/8gS//AOveT/0E1D4a/wCRX0n/AK84v/QBUus/8gO//wCveT/0E1F4a/5FfSf+vOL/ANAFcP2zqX+7v1/Qs6nxpN5/1wf/ANBNfKPibw3da1qCXMDxKAm1t5PJz9K+tLmFbm2lgYkLIhQkdcEYr5/1LTVs9UurSKWQrFKyKWxkgHHNaI5zyxfBeoCUBpIsZ5wT/hXtfwT0dNL1zUSrMd9sBz/vCuJvrn7OjpDMGugwARuByRn9K9J+EwkOqXbSkFzbDOOmdwqm3YdrHSa78P4NU1qTU7a6+yTvC0Zba7MrE5LqQ4wccVWn+G1tqGtx3uq3QvIklkcIwkV8N91dwk4C+wFd/SYrSOKrRSSltoTZCRqqRqijCqMAU6iisBhXhPxoGfFVoMcfZB/6E1e5yzRwxtJLIqIoyzMcAD3NeIfGUxya5ZXMbhkNoPmU5BG44IpMmTsjyeaIhznJU9D6VAVIq7cHdFntmqeKABQF+tKSCwOenanBMjpSiP1xQB23w48WalpPiSysLaRjZ3c6xywyHKnJAyPQ/wA++a+lR0r5T8Fx/wDFaaN/19x/+hCvqzIoGhaKM0ZpjEJwK5TXfE9i0up6Dh/tIspX3cbeEzj64Irf1a2lvdJurWCYwyyxlEkBI2kjrxzXhN/4E8QreuGtmWJFkZ5icqoC5Jz3Bxx3qW2gZwk7Kk5VceXjINUpFzKxHTNa8EYljDGMAHnrxVyPRLdl8xpJCCMnGBitlSlLVHM68Y6M5sRnPNPEXFdVHpdmMbYyw/2mP9KnSwtUPFvH9Suf51qsLN7syeNgtjkNnoK+gfgvG8fgyTejLuunIz34UV5osaJwiKvPZQK6fTvE17a2OmafYxXKrFLLLO6dJO4Xjv8AWs69JUY80maUMR7WXKke1UVQ0fUl1bTo7tYZYd2QY5Rggj+f1q/WKd9UdQUUUUwCiiigAooooAKKKKACiiigAooooAKKKKACiiigAooooAKKKKACiiigAooooAKr36s+n3KqpZjEwAHc4qxRQB5FrPh251az8k2k+9QcAxMQe+OPcCsSw8NXlxaQxQW089tHJ8jxwkrwTwDjBAJPP0r3WT/VN9DXPeBAP+EPsf8Agf8A6GabnqXGK5GziF02/TAFjcZH/TM1yI8EC31aRrKGcSY8xrbZkqCevrtyOntX0RgVzsGP+FiXf/YLh/8ARslDqWHSpqSlfor/AJHldv4e1C0j2LYXPXJPlnms3xD4TfVFhkura4gliO2OTZjqeAc9ee1fRNcv4450e2Hc39t/6NWhzaVyacVKaTPGNO8MXW23kgtbiaOLKoyRkgnOG5+or6C0mN4tGsY5FKulvGrA9iFGa5Tw7qN7omkiwn8PatK6SytvijQqQ0jMMZcdiK1v+Eon/wCha1v/AL9R/wDxdR7VNam8sJNSfLt6r/M09Z/5Ad//ANe8n/oJqLw1/wAivpP/AF5xf+gCsjUPEF1d6dc28fhzWQ8sTIN0UeMkY5+etvQYZLbw9psEyFJY7aNHU9QQoBFSneWg5wcKFpd+/kaFfP3jCSaK81yS2GZ1eUp9cmvoA157qXw3ub3U7m7TUo0WaRn2mInGTn1rVM5T5q0W6u7qeZJ5HcNlpN5J7H8v/wBVe7/BczGWbzs7xbd+v3hT7T4WtefaGW9gTbK0Z/cnnbxnrXX+EfBsvhq6nme7SbzI9gCptxzmhNNaDemjOvopO1MeVI0ZncKoGSScAUhElMlkSJC7sqqOpY4xWYdSmu2KadCZB086T5Yx9O5/CnR6V5kglv5WuZByFbiNT7L/AI5rPnv8JfJb4jgPiJ4j1ExfZLNVbT5gPnCHdKQQSAemOn1ryjUdQu7+1sIrtwIoIDBD8mAVDHPPfB4r6gurS0uoPKuoIZIgchZFBAPrz0r598eazYajrtnFYWUdpb2sbxqkQAQ5YnIAAx3z9acE1LVmdaSa0Vjkjpskw2wDdjqM1LHoNwR8zRqPrmrlvO0arMIwy4I2k4/z0p9pfy3mosCqxxBeEXnH4mu6NGN9Tz5V6iTsQJoGcbrgfgn/ANerCaDbD70sjfTArTB9aeAK6FQguhzPFVH1LXhDTtNs/FOn3M+ESKTeXkkwFwDz19cV674Z8X2/iCORm8mB958qPzcs6ZIz29O1eMc+Ym1Q+GHyno3PSvRNC8EabqtnYXjMyRxA/LBKpWT5s7TjOAOhHB5NcVZRVZReiselgZKcX7Rno3nR/wB9fzo86P8Avr+dYn/CGaD/AM+I/wC+2/xpD4N0Ef8ALiP++2/xqbU+7O21Lu/u/wCCbZmjx99fzrzP4g+O0ggn03Sbl1uIw63BEYK9MbcsDnk9vzrbvtN8LWc32ZLBrm7PS3tyzP8AjzgD61j2/wAM2u7ma7uJRaJKSUtv9bsB7E8dPxq/YwcW3K3bTc2jQpOLc5Naaabni9i5kaOMAgZOfpipb6WeOL7OJpPJPVNxwfwrrfE/gW88K6oJ1L3GnSNiOfHK8H5XxwD/AD/SuT1Ecr+tXR1hqeHVXLUsa9jxYwgdNoq0p5qvZAfYofTYKsgKP/112xWiPOk9Qb7ua3vDFzBpd9Fd37TQ2cjlRMANiMRjJJ/zxntWAcYxnvXrPgjQ7G48M2lzcRLcGTedkoDop3EcAj2rlxsVKCTO7L0vaXZqw+LfDEMQRNbsAo4H+kKf61qadqtjqsTS2F3Dcxq21micMAeuOKnFpbAY8iLH+4Kw/DqKms+I1VQoF8mABj/ljHXnXaaR61k02joqKKK0JCiiigAooooAKKKKACiiigAooooAKKKKACiiigAooooAKKKKACiiigAooooAKQnFLSHpQBzzeIrqaa6itdFurhIJWhaRZYwMjr1YGsbwfq2oW/hezji0K6nQBsSJLGAfmPYtmtrw6P3esf8AX/N/SuQ8Ff21qdtNaWesmyt7RU2oLdJMlyxPJ+laqKcnpsv8goxlOhJuXVfqdl/bmqf9C3e/9/ov/iqxItW1AeOLmYaFdGQ6dEph82PIHmSfNndjHb8K0honiT/oaW/8Ao6xYtJ10+NbmEeImE40+JjN9kTlfMfC46cEE596mShdbfibYek7T9/p+qOj/tzVP+hbvf8Av9F/8VWD4s1S/n0y3WXQ7qAC+t2DNLEckSDA4bvWt/YniT/oan/8AY6wfFela5Dp1sbjxC06G9t1Cm0RcMZAAePQ84pyULdPxIoUmqivP+vuOlGtaoP+Zbvf+/0X/wAVS/23qn/Qt3v/AH+i/wDiqrDRfEeP+Rqf/wAAo6P7F8R/9DW3/gFHVWh5fiZeyf8AP/X3Fj+29U/6Fu9/7/Rf/FUv9uap0/4Ru9/7/Rf/ABVV/wCxfEf/AENTf+AUdUdXs/EumaPe3w8TmQ28DyhDZRjdtUnH6UJQbsrfiCoyenOa0PiG4Oo2tpd6Pc2v2lmRHkkQjIUt/CT2FbuciuXuJXuL3wrNIQXkZmY+pMDZrpxiomkrEU3K8ot3sYdpLe2L3Mf9mTSh53kVldQCCeOpqz/ad7/0B7j/AL+J/jWpRxXOoNaJnQ5J6tGUb/U5Tsi0sx5H+smlGF/AZJpyaSJXEt/MbpxyFYYRfov+Oa0u9LxT5F9p3Dnf2VYRUCgAdB2pcUtFWQc5400O71/RBaWkqqyyrIyMSBIozlcjp1/SvFvEXgHWdNsf7Qk09/LiAEjh1bYOcHAJ49T2zX0XxTXRXQqwBBGCD3FS4Jy5ge1j5cjUfYkGB36H3qtpA/05sf3TXut38LdCu7uSYSXUETnPkwsoUHvjKnj2rk9e+F8+k6jFcaDFNdW0i7XjZgXRvXPGQf0rujWhdI86ph5pNo5Xbmn4NdDb+A/Ek4BFksYP/PWVR/LmtSD4Yas5/wBIvrOMf7G5z+oFdLr011ONYaq/snOeHbFtR1+2tljSQsSSrnAIAJ/pXs+i6PDpNn5USou47mCKAufaud8O+AV0PVY9Qe/MzxhgEWPaORj1967QdK8+vKM6nMj1MLSdOFpbi4rJ8TO8XhrUpY3KOts5VlOCDitesfxUf+KV1T/r1k/kaKNvaR9Ud1BXqx9UT6TptpY2MS2sKRBkDMVHLHHUnua0AuKhtD/okP8A1zX+VT5qJO7dyJtuTbIZraG5iaKeNJY2+8jrkH8Kpz6BpVzZy2j2FuIZUKOqxhcg+4rSopXIsjiE+F2iRoEWa62jplwf6VKnwz0IY3Pdt7eZgfyrsqKv2su5n7Gn2Odg8C+HIMY01HI7yOzZ/M4rctrWGzgSC3jWKJBhUQYAHtU1FS5N7stRjHZBXPeH/wDkN+JP+v5f/RMddDmue8Pn/id+JP8Ar+T/ANEx1lLdGkdmdDRRRWhIUUUUAFFFFABRRRQAUUUUAFFFFABRRRQAUUUUAFFFFABRRRQAUUUUAFFFFABSGvHfF3xP1nS/EN5YWRt44oJDGMx7jxxzmuXuvjF4pjX5Lm3yemIFp2A9r8O/6vWP+whN/SuZ+F3XVP8Adg/k9eZR/E3xJZAi3uoV+0/6RIDCpyzdf5VV03xrruiGYWE6x+btDkRg9M46j3NdPI1KpHy/WJphF/skpen5n05XPQn/AIuJd/8AYLh/9GyV4i3xN8YP/wAxFh9IU/wqqPG/io3jXy6hILpoxEzhFyUBJA6epP51yThLTTqXh2mp/wCH9UfTWa5jxt/yCbT/ALCFt/6NWvDj8QPGbNzqlz/wFQP6VHP4w8SXJia71G4ljjkWUJJgruU5GRj1FVOElFtonDWlVikz33WtS1O31bTdP0xLQyXUc0jNc7sAJs6bf96ub8TaprkNpe6bqAslEli06SWZcMNska4yT/tVo2+of2lrPhTUHAQz6fcysOwyISa57xXrml6xqV3/AGffQ3Pk6ZLHJ5bZ2t50XFcs72bv1BdEdivgvQ8c29x/4GTf/F1meJPCOjW3hnVJ4oJw8dpK6k3cx5Ck9C2DXZjoKyPFn/Ioax/15Tf+gGuinCPMnYUZy5lqcr/wjOlK/hpRDNi5z5v+ky8/uWbj5uOR2xXRDwVoWP8Aj2uP/Ayb/wCLqo3+t8I/j/6IaurFXVhF2uv6uYxnLnlr1MD/AIQvQv8An2uP/Ayb/wCLo/4QvQv+fa4/8DJv/i66CisvZx7GnPLuc/8A8IXoX/Ptcf8AgZN/8XR/whWhf8+1x/4GTf8AxddBRR7OPYOeXc5//hCtC/59rj/wMm/+Lo/4QrQv+fa4/wDAyb/4uugoo9nHsHPLuc//AMIVoX/Ptcf+Bk3/AMXR/wAIVoX/AD7XH/gZN/8AF10FFHs49g55dzn/APhCtC/59rj/AMDJv/i6P+EL0L/n2uP/AAMm/wDi66Cij2cewc8u5z//AAhehf8APtcf+Bk3/wAXR/whehf8+1x/4GTf/F10FFHs49g55dzn/wDhCtC/59rj/wADJv8A4uj/AIQrQv8An2uP/Ayb/wCLroKKPZx7Bzy7nP8A/CF6F/z7XH/gZN/8XWX4j8I6NbeHdQnignEkdu7KTdynBx6FsV2lY/ir/kVdU/69ZP5GtKNKDqR06o1oTk6sVfqijb+DNDa3iZrefJQE/wCmTen+/U3/AAhWhf8APtcf+Bk3/wAXWzaf8ekP/XNf5VPUOnC+xnKcrvU5/wD4QrQv+fa4/wDAyb/4uj/hCtC/59rj/wADJv8A4uugopezj2Fzy7nP/wDCFaF/z7XH/gZN/wDF0f8ACFaF/wA+1x/4GTf/ABddBRR7OPYOeXc5/wD4QrQv+fa4/wDAyb/4uj/hC9C/59rj/wADJv8A4uugoo9nHsHPLuc//wAIVoX/AD7XH/gZN/8AF1f0vRbHRo5Y7GIxrK++TdIzlmxjOWJPQCtGjFNQitUhOUnuxBS0UVQgooooAKKKKACiiigAooooAKKKKACiiigAooooAKKKKACiiigAooooAKDRSGgD5V8dTk+NNYx0+1Sf+hGsC3xJJ5bn5G4PGce9dra+HofFvxf1DTbm5MNubmaRypwzgMflHv8A/Xri7uMWuoXEScCKVlGfY4qkxHqEXwiluYLacaiZEMQAKRAYXHB5b3pnhDwTHrTXZe7lj8kR/dA53Z/wrnpviJrlx4ftNKtZzatbrsMsRw0ijoM9v611Xww1tre41BLlmYFFGfTGf8TXVRqS5ptb8v6o6qcF9UqLpdG+/wANbCL/AF19dHP+7/hVS28HaZJ4ol04TTsi2SSAlgDnewPb2FYVh8RbqwvrnT9VlluoxO22ZvvoBkAY7jpWrpmsiTxcLxCxjks1wehwWb/Gsqleb5depnhoRSqafZf5o2brwJoVku+5up4kP8TzAD8zWLrHhbQkgiW1lmlZ54ULeaCCrSBTjHsa898RaxfajYf2RcTvN9muneOWaRmfB4KkntwKTwhdXAgmtJHcwLcRdD907xnB7Uqtebg02LCU17aNj3q88NLJY2VtDO0K2ls9rGQ3Ox9oOT64QfnXmWu+B7LRLyV7adv3ds13gPuyVdF2n8HNZFh471Cy0fUNClllkEocRXDSEyRt9SenFc3oN1cRTXKrI7B/kkyc5XOT+oFcteyjoOlfnPq+wulvrC3uk+7LGrj8RVDxZ/yKGsf9eU3/AKAa8g0z4pX/AIa1m50ueFLvTo5nEQ+68a5JwD36969V1m/j1T4e39/CrLHcadJIobqAYz1raC1RC+IrN/rfCP4/+iGrq65Rv9b4R/H/ANENWvqWv6dpMyRXlwI3dSyjaTkD6Vc020kZQi5VJJdzVorA/wCE00L/AJ/P/Ibf4Uf8JpoX/P5/5Db/AAqfZz7G/sqnZm/RWB/wmmhf8/n/AJDb/Cj/AITTQv8An8/8ht/hR7OfYPZVOzN+isD/AITTQv8An8/8ht/hR/wmmhf8/n/kNv8ACj2c+weyqdmb9FYH/CaaF/z+f+Q2/wAKP+E00L/n8/8AIbf4Uezn2D2VTszforA/4TTQv+fz/wAht/hR/wAJpoX/AD+f+Q2/wo9nPsHsqnZm/RWB/wAJpoX/AD+f+Q2/wo/4TTQv+fz/AMht/hR7OfYPZVOzN+isD/hNNC/5/P8AyG3+FH/CaaF/z+f+Q2/wo9nPsHsqnZm/WP4qP/FK6p/16yfyNQf8JnoX/P7/AOQ2/wAKzPEHirR7zw/qFtb3ReWWB1RfLbkkfStKUJKpF26o1oUpqrFtdUdXaf8AHpD/ANc1/lU9QWn/AB6w/wC4P5VPWL3Zzy3YUUUUhBRRRQAUUUUAFFFFABRRRQAUUUUAFFFFABRRRQAUUUUAFFFFABRRRQAUUUUAFFFFABRRRQAUUUUAFIaWkIzQB8j+Jjf6d451GeIy2t1Fdu6MDtZfmJBH4YNWvC9tY6lqN0+rq8kZjLM4OCrE/e/n+deh/GHwTL59z4rt50MZEaTwsMHIwoI9e1cV8PIobnU76OeMOiwZwfXcKpCLj/Duaa+g/sy9imtpgxVpcqRjscfX9K63S/B1xo8U6i6gLyKhJ+bg4Oe3+cVpaXE0OpxsJd1sQTHGRymAM898nmsfx74t1HSbO1GmeRunB8x9u90GMgYPGCCetaqXIm++hcZz5XBbMy7r4Y6nfajLcLe2iqzZIO7g/lXSW3hV7IIFu4hMlskLfK2MjJ3A/wCelM+G3i668Q2V1FqCoZ7cAiVF27h7gcZqr4+8Sazpljby6ZbKkE5Ie62BjnkBcH2Gc1D5bXZMJSV0upmy/C68vryaddTtwGc8eW3Wtu48Gx2umx2dm0EUqPG0rBCNxBBLfoTUfwx8XXuvRXdtqCxtJAoZZUQLnnuBxVb4h+LNT062tk07ZCtwXLzhQWwCQF5+hNOXK46jpzlCalHdFVfhNJd3ksy6wgy5JHkHj9a3D4F0mxyElSJ/J2SlYDhzlcseevT8zVD4W+L9S1hbu01Bll8pdyShQp69Din+P9Y1mLR0urCWO3sy7LNMrL5o5IAA6447Umo8t2TG99Cs3wst9RvXvP7Zk+diSPs3r77q9K1GyGnfDW7slcusGmSRhiMZxGRmvNfhR4l1HVFvLO+madI1DJIw+Yc9z3r1TxH/AMiPqn/XhL/6AaatdWHD4iif9b4R+p/9ENVmdQ3j62BAP/Evk6/761WP+t8I/U/+iGq1L/yP9t/2D5P/AENavr8mVQ/iVP66G/5Uf9xfyo8qP+4v5U+isLsV2M8qP+4v5UeVH/cX8qfRRdhdjPKj/uL+VHlR/wBxfyp9FF2F2M8qP+4v5UeVH/cX8qfRRdhdjPKj/uL+VHlR/wBxfyp9FF2F2M8qP+4v5UeVH/cX8qfRRdhdjPKj/uL+VYHjPXV8JeE7/XRZLdfZFVvJL7N2XVeuDj73pXRVwnxl/wCSTa9/1zi/9GpRdhdnmv8Aw0n/ANSjH/4H/wD2uj/hpP8A6lCP/wAD/wD7XXgtFF2F2e+f8NMP/wBCmv8A4MP/ALXS/wDDTEn/AEKa/wDgwP8A8brwKlxSEe+f8NMSf9Cov/gw/wDtdH/DTEn/AEKa/wDgwP8A8brwPFGKAPfP+GmJP+hTX/wYH/43R/w0xJ/0Ka/+DA//ABuvA8UlAHvv/DTEn/Qpr/4MD/8AG6P+GmJP+hTX/wAGB/8AjdeBUUAe+/8ADTEn/Qpr/wCDA/8Axuj/AIaYk/6FNf8AwYH/AON14FRQB77/AMNMSf8AQpr/AODA/wDxuj/hpiT/AKFNf/Bgf/jdeBUEUAe+/wDDTEn/AEKa/wDgwP8A8bo/4aYk/wChTX/wYH/43XgVFAHvv/DTEn/Qpr/4MD/8bo/4aYk/6FNf/Bgf/jdeBUUAe+/8NMSf9Cmv/gwP/wAbo/4aYk/6FNf/AAYH/wCN14FRQB77/wANMSf9Cmv/AIMD/wDG6P8AhpiT/oU1/wDBgf8A43XgVFAHvv8Aw0xJ/wBCmv8A4MD/APG6P+GmJP8AoU1/8GB/+N14FRQB77/w0xJ/0Ka/+DA//G6P+GmJP+hTX/wYH/43XgVFAHvv/DTEn/Qpr/4MD/8AG6P+GmJP+hTX/wAGB/8AjdeBUUAe+/8ADTEn/Qpr/wCDA/8Axuj/AIaYk/6FNf8AwYH/AON14FRQB77/AMNMSf8AQpr/AODA/wDxuivAqKAPv+iiigAooooA8M+MnjDU49SufDEaQiyaON2Yqd5P3uua5T4anZq984OGNtx9cirnxj/5KLdZ/wCeMX/oIqh8OxnV7tf+mOSfT5hTQj0O61qx0aS1ub9jFG5kT5UJ547D6Vw3iK68Oa7cIw1S6t2QbBJHbkhlycBgccjOM+lXfHzE6ZZLknE5x7fLXErZySbMMMsM49KtbWEjvvDfiXwr4VsHt7aW7leQ5klaLBb8M8CsrXdf0LXR9nN1qUEYJ2tCmflJztZc4IyTg9ea428tnt1HmHrkdfQ4qtZnMjY9KG+g0eoeGfEXhrwtZvBZxX0ryH95K8YBb8M8CsvxF4g8PayPKu7W+8lXLxyRlVeMnqOpBB6+1cgZZEUbCPfIqhc3UrHYxXHsKG9LAepeG/Ffhzw1ZmKw0+8bzOXkcqWb9aztd8ReH9dbZdabdNEHLoVkCuhPXB7g+hri7Xm3j+lTrBuG7a23Gc807iO60Pxponh21aDTdHmUN95mkBZvqa9VfV0134W3mopEYhLp83yE5wQrD+lfNJliEgQNyeAOa958KSPJ8EbvcB8lrdKPphqE9UXBe8joj/rfCP1P/ohqtS/8j/bf9g+T/wBDWqp/1vhH6n/0Q1Wpf+R/tv8AsHyf+hrV9fkwofxKn9dDoqKKK5xBRRRQAUUUUAFFFFABRRRQAUUUUAFcJ8Zf+STa9/1zi/8ARqV3dcJ8Zf8Akk2vf9c4v/RqUAfHdFFFABUkcbSOqKCWY4AHeo6tWF6+n30F3GiO8MgkUOMjIORmjoBreKPDcvhy7ggd2kWWEPuKbcOCVdfwYEZ7jB71Y8I+GYfEK3zTPcAW4TCwKpZixI/iIHGKb4ovdY2W1jq9yLqTYl7HKzs7Ks0asFye2MceuaTwleTxtqFrFZ2d1HJbtPIl1v24iUvxtIOeDWTVTkt1AytZ04aVrd5p/meYLeZog+3buwcZx2rWudF0my0qI3eoTR6lNai6jiWHMeG5VC2c5I5zjA6GsXUtQn1TU7i+uSpmncu20YGT6CuiGsXzeDmma1sXERGnC5dCZ1RgzbR/DjAIzjIBxVPmsgOTf71NpScnNJVgFFFFABRRRQAUUUUAFFFFABRRRQAUUUUAFFFFABRRRQAUUUUAFFFFABRRRQB9/wBFFFABRRRQB81fGAk/Ee9B7RRf+gCqPw7Zf7bulIGTb9/94Vr/ABl0y8g8cTX8kDra3McYilx8rFVAIz68VlfDtCus3sqjOLUjH/AhTEa3xBGNPscd5247j5RXBrPOo2iaQDHQMa734hvG+nae8RO1pn4PY4FebLgp05rWnBz0Qr6Fi4Z5I/ndmx03HNQWXEj9qWVR5J+XBBHOPeorbBmwwBB7Gn7N8/KF9C5JOsfynBJFZ87B2yK35LdDpMmyNQ+Bg496xLc/vVjYAqD0xTlSakogmXrYgW8YyOnrV1L/AMqEw5BBBXvxmpPskDWUrpEisEJBxzVjS0VrVtw/jNV7FqVmwuc+0SiZZjJgKc/dr6B8J/8AJELs462t0f8A0KvINUtwNOnZR0Q17F4YUr8Dpwf+fK5/9nqJQ5JJFQd2jfP+t8I/U/8AohqtS/8AI/23/YPk/wDQ1qqf9b4R+p/9ENVqX/kf7b/sHyf+hrT6/JjofxKn9dDoqKKK5xBRRRQAUUUUAFFFFABRRRQAUUUUAFcJ8Zf+STa9/wBc4v8A0ald3XCfGX/kk2vf7kX/AKNSgD47ooxiigByDLVrJoNzLY2F5GY2jvrh7eMBuQ67c7vTO8Y9eaye4rrPDCz6noOraZAT9qhMd/aMH2lHQ7Xwe3ytkk/3BQxN2ND4kaBf6V4i023vo44Xl060RQXBxsiSNs4J4DAj8Km8EeDdZufEOu2Vtbq89jaXFvOu8LhmjdF+9jIJrkJIb+ezdpZ98Fs5Ta04O0k87Vz39RXS+LINRWDT9dW48pb22hM4jmAPnRjZnAPPABBHTd2pcyFzI5q20a4uru9tojG0tpFLK4DZDLH97aR19foK6hPDGqf8Kim1fyV+wtqEcwk8wZ2hWjPGc/eYfnWdoaXmmeMrCa7aORpX3zkzq3mRtkSAnOCSC3U1na3Fd6Rqt7pbXMpjgdoQvmHBQNkDHp0NCabGpJmOyknIBx9KaVI6ivUNGK3Gkw+Vf6amjR6e4ntJJEWV59rZwp5L7sEH0xjpisDx7rltql/9ltHmaG3c4JkVo+gA2AKMD6k1mqrlLlsM42ilwaNprUBKMUuO1XLOwlvN/lYwg3MScYFJu25cISm+WO5TxSVp3Wjz2sIlZkI77TyKji0u5mtnnRMhSMgdeaSnFq9zSWGqxlyuOpQxRTmUrwfWm1RgFLikq3YWb3spRDjAJP0pNpK7KhCU5KMd2VcUYPpWnc6TJFLGEcMrsQvY/lU40GUu6ecnyqT9fao9pHudKwVdtpR2MSilYYYj0NJWhyBRRWppOh3esi6+xrve3jEhjAJZ8uqAKB1OWFJtJXYGXRXVXPgW/g0rUr9bq0mXTnjS5jiYsys/bOMHB4OD+dZ/ibw3d+F9RSxvJInmaBJv3ZJC7hnByOo6GpVWDdk9QMWiiirAKKKKAPv+iiigAoopDQB5v8YtTsE8GXFo80TXJnjQJkFkP3vw4ryr4dEjVLsjr5Ix+dY3jPUJtS8Z6pLc4aVrhkG0Y4U7Rx9AK2Ph2CNVvVIIKxAYPrmmJmp8QmzpunjGCJn/AB4FebqDt6c16V8RtpsNPKnP75uoweg615rcSOh+Rj+Fa06nJsTa4rn9ywJ54qO2GZRRNIxwo611Nr4C8SBFkTTHKuoP+sX/ABqlVbnzWHbSxQmcf2VMocbioAAPPUViW0b/AGhSyt9SK7QeBPE5OP7MYfWVP8akHgDxOw509R9Z0/xpyqNyUrBbQyopo/s7ozgZQgD8KNPv4ba3MciyE7ieBxW1H8PPErkbrSFR7zrWPrmhXmg3aW16qCRow4CNkYyR/Sm6sr3FZBfajDcWc0Mccm51IGcf417V4cBHwQmz/wA+Nz/Jq+dRDJ9qRgp2g8mvo7QBj4IP/wBg64/k1ZublJXLgrNGwf8AW+Efqf8A0Q1Wpf8Akf7b/sHyf+hrVU/63wj9T/6IarUv/I/23/YPk/8AQ1quvyY6H8Sp/XQ6KiiiucQUUUUAFFFFABRRRQAUUUUAFFFFABXCfGX/AJJNr3+5F/6NSu7rhPjL/wAkm17/AHIv/RqUAfHh60lFFACntW34Rvo9P8S2M07FbZpPKnx3jcFH/wDHWNYlKrbaALuq2Uul6veWEv37edojzwcEituz/wCJn4Fv4GXdJpc6XUTA8iOTCSA+24RUePCG1y3kP+sl06zkc/3mMCEk+5qDwaxF/qMf8L6Zdhh2IETMP1AP4UBYwN7bxzXS+K83thomt4y13a+TM46NLCdh/HZ5ZP1rmCcvn3row3mfD2VTz5eqIV9t0TZ/9BX8qASOc3EcZoByeaQg5rf0Tw2NWsLy+n1Wx063tXjjZ7vzMMzhiANit/cNAHR2+kWEPgvT9Q/sjT7mWaCaSWW4vvKcFXdRtTcM8AdB1qrH4e09/G9tpphb7NJYCYruP3vsvmZz/vc0l5o1le2VlayeM/D4js42jjIW5yQXLHP7r1Y1tpeQJYJCPE/hQ3aW32VL4xXPnLFt24z5eM7flzjOK53Ca2fcZ5gw5wBVqwvPscrPjJKED64rfl8HRHT767svEmk35s4fPlhg84Ps3BcjdGB1Yd65T+LHet2k1ZlU6kqclKO6Nm61dZY40RXxjEhP8X0qca1afZvs/kSiPgbg+GwM+3vR4d8S6roRa20yXyzczRs5Xhm25GzJ6A7ufwq/418Uaxqmpalp2pIY447+SRLdyGa3IJHlhhwQOn4VHso2sdf9o1+Zyb1ehyt00TSsYVZUJ4DHJqClqSOGSQHYpOOTjtV7HG25O5FV7T9QksCTGiEk5JI5x6VSIqW3tprmQRwRPK56Kikk/gKGk1ZjhUlTlzRdmdXa6N4o1zT4brTtDu57feWSeKIsCRwefrVLVp9W0mZrHUrF7W72DcsqkOAR1xWxo+g65BLbHWL5dDtIYJ0ie+kVGQOjZCxn5iGLc4B65FZ+uafaW+j213/a8uoSbvssLJBthAjALAMx3HG5cfKOtR7OPY3+u17t825yh+8aSnnkmneTIU37Tt9cVdzms2RjGea6Hwv4lm8Nf2jNavJHdT2wihkTHyHerE/kp/OueIwcVc0ld2sWQI489M/99CiUVJcshHfaV490axlnMmmzeRezLNd26Y2btjAhc9t21hnp0rlPFmu/8JDqMN4VcOIFSTd3bJJP05rY8Q+O/FFt4j1OCHWrlIo7qREVSMBQxAA4rM8cu83ieeVzueSCB3b1YxISfzNZxoQjLnS1HdnNUUYp204zWohtFFFAH3/RRRQAUUUhoA+fvAlnbXfxrv8A7TGj+W9xJGGGfmDYz9Rmk0u5Nx8RfEcrpGn76RAI1CAgOQMgdTxz60um3jeAfivqd9rlldCGYS+W0Me4MGbII9RisPQdbsG8Z6ncXTNFb30shjduChLlhn0600Jmr8R49mmWBC4JmY9fYV5w7MB92verayjlkWK7SK5iUFkLqGHauM8ba1a6OYILOwtDPMnmFmhBCLnCjGMZ4NVbS4keXNlpOmDmvqawUDTLbufKXn8K8l8HTp4htZzcWsKzwYJaNAAwPtVnxH4/1fRfs1vaiHLR79zx5AGSAP0qlaKuG7seqk80A+9ea+D/ABnrXiFblbl4w8Q3KyRgDFZPiDx34i0zyEjukVpQ0m7yl4G4qB09v1qubS4kj2ICvKvifYXt34gtXtraWRRbBcohIzuatD4b+K9W1+4u4dVm87ZHvRwgXHPTgVhePPEupQtbxwTvCJkZ2kQ4bG9lCA9eNufxpSatca3Odj8Ma6+CumXR/wC2ZFfQJsTpvwmltGjEbx6S4dR2byzn9a88+FWtanqNvdWl/NJPHGgdJJDkqc9M16z4oGPBmrD/AKcJf/QDSW6Lh8SM4/63wj9T/wCiGq1L/wAj/bf9g+T/ANDWqp/1vhH6n/0Q1Wpf+R/tv+wfJ/6GtX1+TCh/Eqf10OiooornEFFFFABRRRQAUUUUAFFFFABRRRQAVwnxl/5JNr3/AFzi/wDRqV3dcJ8Zf+STa9/1zi/9GpQB8d0UUUAFFFFAHUeOv+QxZf8AYKsf/SeOofB3/ITvv+wZef8Aoh6m8df8hiy/7BVj/wCk8dQ+Df8AkJ33/YMvP/RL0Ac93rqtH1G70fwfcajYTGG6GoRwh8A/KY3J4OR2FcqetdDF/wAk7uf+wrF/6KkoGpNbEx+Iniv/AKC7/wDfmP8A+JroNG+It6+jX9pq2vXdtcSSwvBNDZRy4VQ+4Ecddy+vSvN6KBHpX/CZD/odtT/8FEX/AMVR/wAJkP8AodtS/wDBRF/8VXmtFAHqUXxB+w6dqfleJtQvbqe2MVuj6dHEqPuU7iQx7Ajp3rll+IvitJAf7WY4PQwxkH/x2uWooA6yPxNpl/NG2taDAXVgWudOP2aX67RlCf8AgI+tbd74ntLLQ7mbw1rtxFcyajJdSwXcOZmRwoA3ncHwQSSSCck4rziigDp/+Fh+Kz/zF3/78x//ABNbGg+KNY1hNWlv7zz3sdOkuoC0afLIGQA8Dn7xrgK6jwcP9H8S/wDYFm/9GR0WuVGUou8WJ/wsPxX/ANBd/wDv1H/8TS/8LE8WAHbrU6EjG6NVRh9CACK5elHvQSSy3E08hklkaRz1Zjkn8a1tM8Xa7o1kbTT9QeG3LmTYFVhuIAJ5B9B+VdzYWGheXpH2WC3mvGFk1+s6jCwnbkp6kn7x6jIHrUfjHSdG0/wrezWcVt517eJewlCCYYHDYjHpghuPYVzvEJSUbbjsct/wsLxV/wBBaT/v0n/xNaaeKtbPhmbWftzfblvFthL5af6soWxjGOoFcKetdDH/AMk8uP8AsKR/+imrdoIycdiY/EPxVn/kLv8A9+Y//iataZ8QPFMuq2cb6qxVp0BHlR8jcP8AZrjjUltO1tcxzpjfGwdc+oORTEaPif8A5GvV/wDr8l/9DNdX4n8a+IdM1dbOz1JoreO1tgieWhwPJQ9xWZP48kuZ3nm8N+HJJZGLO7WJJZjySfmrB1nVptb1KW+uI4o5JAo2QrtRQoCgAdgABQBr/wDCxPFf/QXf/vzH/wDE1Y8Qare614L0m91Gbz7n7bcx+YVAO0LEQOAO5P51yFdHef8AJPdJ/wCwhdf+gQ0Ac5RRRQB9/wBFFFABRRRQAx4kkOXRWx0yM18i+Jbaa18UapDPE0Ti7kO1hjgsSP0r69PSuV8VeAdF8XPHLfxSR3EfAnhO1iPQ9iKaYM8g+F9/dXF9PZTTu8EUJMaMc7ckZxW94k8F2mueVHLdyxzQg7Cq5BQngEeoJrI1H4XeK/D+tudAE1zasMpNFKqMB/dYEjn6V69fRiK70YGNUd22yDaMnC9D+tE6ihG7Q4Qc5WRxHhfw9Y6JZSQ2rM2/Bd5FwTWbr/g/S9XdYpWmWaIFkZMD5SSdvPbOTUfjb4a+IE8Q/a/Dv2i4sLklngWfb5LdxyRkHt6V6h4jhC+FjG6gnEaMD35AIpzrKMG7bBTp881Huef+GdI0zR7WWG1LAnAdpCMnjP8AWmav4T0vUB5V3ZTARnckpO0DdyQD6Z/U1jeIvhBqtl4jiu9AhN3p8r+Z5RcK0HIOOSMj0xXr3iZcaBgjB3pn8xSqVuWDdh06fPUUb7nAeGE0DQxMlvNbw7sBt0yknj1/Gq+sw+GL8GOcWc6qzOkn2gfKTgkZB4B59uPeq2ufB29i8Wx6hpGy5sJ5xJNFKwDR5YFhz1HWu/17SNNtbjQ0gsLWINfKrBIlGRtbg8VrCXM7MKcFKVmcloOqeHNMikjt7uxtlJGVWYHOPx5r0LxQQ3g3VypyDYy4P/ADXmfiX4LTXGtS6jol3GEuJS8kEw2iPPJ2kdR7Yr0vxMuzwZqyf3bCUf8AjhqU7yQoK0kZ5/1vhH6n/wBENVqX/kf7b/sHyf8Aoa1VP+t8I/j/AOiGqzMf+K+tv+wfJ/6Gtaf5MKH8Sp/XQ6OiiiucQUUUUAFFFFABRRRQAUUUUAFFFFABXCfGX/kk2vf9c4v/AEald3XCfGX/AJJNr3/XOL/0alAHx3RRRQAUUUUAdR46/wCQxZf9gqx/9J46i8Gf8hO+/wCwZef+iXqXx1/yGLL/ALBVj/6Tx1F4M/5Cd9/2DLz/ANEvQBzh610UX/JO7n/sKxf+ipK509a6KL/kndz/ANhWL/0VJQBztFFFABRRRQAUUUUAFFFFAAK6/wAD2zXEHiYICcaJOeB/tof6VyAqxa3t3YS+dZ3M1vKRt3wyFDj0yKAIhFIxwEYn6Vf07QdU1acw2NhcTuBlgkZIUepPQD3NO/4SXXv+g3qX/gXJ/jTJ9d1a8tmt7rVL2eFjkpLcMwOOnBNAG0vhm005gdd1y0tWHW3tD9pm+nynYPxatBvD8eoeGJrnQdEuJodzf6Zd3SmZgmC3lxAjgDqcN39K4XPNaln4l1vTbZbax1e9t4ASRHFMyqCfYGgCgbWctxDJ1/uGtzDQ+A5InRgX1JWBIx0jb/Goj4z8TEYPiDUsen2l/wDGs691XUdRVVvb+6uVU5UTTM4B9smgCoetJRRQAoOB0pKKKACuhu2B+H+lgdtRuv8A0CGueroLpdvgHTG/vajdf+i4KAMCikooA+/6KKKACiiigAooooASsDXSw1XSioB2zZ59+K6CvAfiB4q1H/hMLhbO+ljitnCRhX4UjqR+NTKn7RWHGp7N8x76vSsLxXuOj7VYDMi5z3xz/SsH4XeJr3xDoU635Mk9q4QzMctJnJ5+nSub+Kvi2/sNah0yxuTHHHEJJF2Kcuc45PtinOnzJwCFTkan2PXISTChPXaM1keKEaTRnVBk71P61ynws8Vat4ki1EancLL9n8sRkRquM5z0+lR/FLxbd6ELSxsjH5kymSTeucAHjH61M6blFwHCpyyU10PRYJPNgSTGNyg4rN13R5tVS1MF19mlt5hMj7N3IBHT8aj8IahNqvhTTr64CiWWEFgowM5I/pW3WkW4u6CMnF8yOd/snxD/ANDCP/ARf8ay/Eema7H4Z1R5tcEsa2kpdPsyjcNpyM54rtqxvFn/ACKOs/8AXlN/6Aa1hUfMtvuNI1ZXW33I5UWGrhvDYbWAWkJ8o/Z1/d/uWPrzxxXR6foN9BrA1G+1P7U6wGFQIgmASD2PtVNv9b4R+p/9ENXV06lSVv67mSqy55r9BaKKKwEFFFFABRRRQAUUUUAFFFFABRRRQAVwnxl/5JNr3/XOL/0ald3XCfGX/kk2vf8AXOL/ANGpQB8d0UUUAFFFFAHUeOv+QzZf9gqx/wDSeOovBn/ITvv+wZef+iXqXx1/yGLL/sFWP/pPHUXgz/kJ33/YMvP/AES9AHO966OMD/hXVwe51WL/ANFPXN966KLn4d3P/YVi/wDRUlAHO0UUUAFLk4xSUUAFFFLtPpQAlFLg+lJQAo4pS2cD0ptFACg4GKDyaSigAooooAKKKKACiiigAooooAK6K8/5J7pP/YQuv/QIa52ujvP+Se6T/wBhC6/9AhoA5yiiigD7/ooooAKKKZJKkSlpHVFHUscCgB9BrJufE2iWefP1S1THbzAT+lczr/xN0W00y4/s65+0Xe0iIKhA3Hvk0WFdFnxb4603SrK7tbW7RtSA2KgBOwnuT7V4nc6Nc3wW4jmjZn5JbIqk0rzzPNIxaRyWYk8knvWraatDa2axyhiy+g7VtBJbnPUk3sWNGvPFvhmCWPRri1RZmDOrjdkgcdRWRe6b4j1bULi+1J4pZpTkkN1P9BXYwW0s9pFdRRyPHLEZRhMkKCQSfxFbEfhi/ljDIYiCMgeYoP8AOtLR3I5pnGeGtU8U+DRcHTLKzl+0FfMWck9M4xhh6mqGtS+J/E2sSahqdtGrbAoWNvlUdgoyeO9ehHwpqg6Ih+ki/wCNN/4RnVgpJtSQOeGB/kaXLG9wVSVrHb/DwlfA2mxPxLChSRf7p3H/AOtXUV414X8bafoV/Is94DaycSKFYlSOhHFdtD8TPCszqo1IKTwC8bAfyrCUbM6ITTR19Y3iz/kUdZ/68pv/AEA1DL418OQqGbV7bB6ENn+VHiC7gv8AwNql1bSrLBJYzFHXow2GiHxI1i9UUm/1vhH6n/0Q1dWK5Rv9b4R+p/8ARDV1YqqnQyj/ABJeotFFFZmgUUUUAFFFFABRRRQAUUUUAFFFFABXC/GT/kk2vf7kX/o1K7quE+Mn/JJte/3Iv/RqUAfHmKMUHqaSmAppKU9qSkB1Hjv/AJDNl/2CrH/0njqHwb/yE77/ALBl5/6JepvHf/IZsv8AsFWP/pPHUHg/I1S6I+79huPM5/g8tt2PfGcUMqMeZ2OfxXQxf8k6uf8AsKxf+ipKPtHhIZ/4l2sf+Bsf/wAbreSfwt/wglwRp+q/Z/7Tjyv2uPdu8p8HOzpjPagk8/ordmuPCx2iHTdWHruvo/8A40ajjn8N+YPM0/VNvfF9H/8AGqAMaiuj8/wfn/kG6z/4Gx//ABulFx4Nz/yDda/8DI//AI3QBzgr1Szn0i38PeFbB4Lf7TfCMyKdPifzAbhlJMpO4HAxgDtXIef4MXB/s7WSO/8Apkf/AMbq4NF0DV5I20fXjZOeFttUUptPtKuVx15O2onHmSBM2viD/ZU+iJNptvbMU1GWF5obSO3MIA4jYJ97PUMfSvNG+8a9Bh8ET6Ro+p33ibTtQEdtJGiC0mUq7Hduyw3D5cD/AL6rCNx4N3c6brX/AIGR/wDxulTjyx5b3A5qitlpfDm87LDVCvYm9jB/9FUjTeHQeNP1Qj/r+j/+NVoBkUE5rbEnhbALWesZ9Bdxf/G6m8/wh/0DtZ/8DY//AI3QBztKWyOgFdD9o8H/APQO1n/wMj/+N0faPB//AEDtZ/8AAyP/AON0Ac7RXRfaPB//AEDtZ/8AAyP/AON0ef4QJ/5B2s/+Bkf/AMboA52it+ebwrsHk6fq27PO69j6f9+qr+f4e/6B+qf+B8f/AMZoAyKK3befwv8AN52m6tjttvoz/wC0hUv2jwf/ANA7Wf8AwMj/APjdAHO10d5/yT3Sf+whdf8AoENJ9o8H/wDQO1n/AMDI/wD43TdZ1bTLjRLLTNMtLmGG3mlnLXEyyMxcIMcKMAbP1oA5+iiigD7/AKKKKACuC+JclzdQ6do9qVVruViWY4GFHf8AOu9ri/Fsay+LPDSOMq0kobnHG2gUtjiIPhfqk5XzNRso9390s39BWnH8IbUhRda22TxiKIc/ma9HhKIB8qnHHyZNSiQuuFDg7RyFwc/jTuxciOGtPhZ4ahjLvPfXAHq4GfyWvPPiNo+n6F4gjtdORkge2STDMWOSWHf6CvfJiTbjcjHJ5Df/AFq8N+LrFPFgJHAto1H4k/4003cUkkjIs/EGsLYRW1pCWihjMWURySpJbBwfU1sL498RwhVOmWvAAy1o2f510vwh09Lvw/fOzEf6RjI68AV6I+jo0Cxq2GB+9Tc2nsJU09Txf/hY2tqcNpVgRnJBgcf1qVPiXqcWc6PZhsdQHGOMetetvodlDFvlgMpAyW3EHP0rzPQfEdx4j+IMmk+THFpr20sqRMill2kAfN17mp9q+w/ZLueXE72JOAWPep9R0yfT7RrmSaBox3SUEn8Kp3du0GoXsSsQqXEg/wDHqpTKXjKsw6enatUzOzNO1QTQNIJ0yP4TnP8AKve9N/5Isf8AsFy/+gtXzdZJJDHkSkjI4J9TX0do80c/wUZom3KNNmXOMchWzVTlFyjyougpKXvM1G/1vhH6n/0Q1dWK5Rv9b4R+p/8ARDV1YrOp0CP8SXqLRRRWZoFFFFABRRRQAUUUUAFFFFABRRRQAVwvxk/5JNr3/XOL/wBGpXdVwnxl/wCSTa9/uRf+jUoA+O6KKKAFq/YaPf6i9sttbPJ9puPs0RHRpOPl/UfnWfXZeDZbu603U9LspCt6hjv7EhgCs0R+bBJwPkZj/wABFADfiJatb+KILXcjNFp9nFuQ5ViIEGQfSrvhDw5e2s/iO4uwkJ06wnikRz8xd4pMAY9lY59qwtVk1fxDcXWrX7RyyRbYpXXYmNoCgBRjPAHQV0es3Wtw6Faa1aXTww6lYLa6ggkUiQp+7GRnnKFT0yNxpXRPMjhraxub6Z47aJpXVGkKoM/KoLMfwAJrqLjS7iw+FkV1NtVb3U1eNd2W2qki5I7cg/lVPQYr3R/FGmTGJGJZZSnmrh4jwwJzgZXI5qTxbdanp8s3hae8M2nWFyzW6lV+6clSGxnBDZxnHNCaY00zlwpIo2mvRIfDukL4WstQigW51GSyV5LXcw2KZXVp/wDaxhVwOnU1seI/CGhabp/iS/htAsbwodOXe37tkdVm784JA5/vVhLFQjLldyrM8iIxSYpxpM4roEAGTiuy0jRNGtfDVxrOvTSuPMjS2trK6iErZ37iykMQBtHYda4yn+Y23bnikwPSWbTL/Q9Q1Pwvd32lzfaNstlc6lGqtEVYsVHylsYAxznNec3GTMxJye9R7zSE5oUbAJRRRTAKKKKACiiigAoopc8YoASiilJzQA6I4cc4ph60UUAFFFFABRRRQB9/0UUUAFcb4pbHjHwx/wBdZf8A0GuyrjPFA3eNvDC9MyS8/wDAaBM6dAoGBjqT0NNaRQhGB+eKkNvJjmVQP9zr+tR+QgcK0qkn+Hb1oKEbywgTgAdmJFeCfF26kHjVIPK/cm1iYOASM7jxmvexHGC2E4Bx8teG/GCMf8JaAM4+zx9fqaFuTLY7b4Mc+F7s/wDT0f8A0EV6QGVjgMCevWvnPwj8Q73wjbGzjtIZ7eSUSPuyGHQHH4V75o+oWOrWSalYTLLDMucjsfQ+hHpTluEdjSOOhqvHZ2cbmWG2gRyMb0QA4+tT5DDI6VgadZ+IodfvJr/UrWbSWB+zW8cO1054y3fAzSGfOOvADXL0Lj/j4kz/AN9GsdyAe1bGvELr19g/8t3I/wC+jWdqmoT3kSLII8K27KoATWj0jcmnDmqJN6NjI4ZWjLCFgmRk7eOtfQGh2623wSkjSTzFOnTtu246hj0rwiK9ikgZVc524wQa960c/wDFk29tNnH6NWGHqSqWclbU9TMMHQwtaMaE+ZNfcajf63wj9T/6IaurFco3+t8I/U/+iGrqxW9ToeTH+JL1FooorM0Ciq93e29jCZbiQIg7nv8ASufl8aQCYLHaSNHnl2YA4+lAnJLc6ikrjbj4iWcEnlizkkb0Vxn/AA/Wkg+IthIuZrOeL8Q1FiXUiup1FzqllZzxQ3FzHHJK21FY9TVyvLtW1nT9Q1qLUFM0tsrIPLIAI55P5dq7yLxJo8w+TUIf+BNt/nSV+o+eL2Zq0VVh1GzuP9TdQSf7sgNWQc0yri0UUUAIuecn6Vwvxl/5JNr3+5F/6NSu7rhPjL/ySbXv+ucX/o1KAPjuiiigAFa3hzUxpGvWV8w3RxSjzU/vIeGH4qSKyaUHFAGprtgdJ1u8slctHHKfLYHh0PKt+KkH8a1dFb+0/CetaWWLSWwTULdf935ZAP8AgLA/8ApPHTf8TiyH/UKsf/SeOovBbBdTv8qDnTLvr/1xaiwrHPlz5nDH0610viIjUNA0TWNytL5TWVyf4t8WNpP1jZAD1O01y/8AFn3rokOfh5ce2qxf+ipKAsZUWp3kLRtHdzK8cZiRg5G1DnKj25PHuafNrOozwmKW/uJIzuBVpCR8xBb8yAT9KzzSUrLsMcTk02iimAUUUUAFFFFABRRRQAUUUUAFFFFABRRRQAUUUUAFFFFABRRRQAUUUUAff9FFFABXE+KpPL8b+GHwWKtKdo6n5a7avN/iNq66F4h0DUWhaZYDISitgkYA/rQJnbxahHfqyIsiDH32HH55pqL5V1ujcyhwd43e3X9K86svitpMMakaTdbiuGYyKc1bj+LWjBt4027U4xxtx/Ogd0egqwDEsBj0NeDfGeQjxYfJZQwt4sjGeOa7tPi5oYbLQ3Sn0ZFP/s1eX/EPXLPxH4hk1KzV/LaGOMh+Dxn/ABoQpNHn13qUtsqnKNkkMB1XHrWzpPjnxDplkINN1OWC3JLbEOBk9azr7QZnjieOME3AXDSSDjJPSnHTJNNiSGZRuxnqKauJ8q2NeX4r+MoCpOr3GxsgMCO1Tr8UPGLoCNam2t3OBXN3fhq9d7eOONAJssCZB8x69O3BFSJpzLKtiFUsfkwT1oVwdiG61e9bUHWYxvI3zBgchgec8UNe3XkvMPK+XHHdvpSSaPfLO13dFdkZEYwc9BgfpircGl3M9pNdRIHWHnlwoB9x1PFGthqxa8HN/b/ifTtPuDiC4nWOQpwwB9DX09qelW+ifDvUdOtN/kQWEyqXOT91jzXzn4E0aXSPGGiSXBUvLdI2FORjdjrX014r/wCRQ1j/AK8pv/QDTj8SKg9TMb/W+Efqf/RDV1YrlD/rfCP4/wDohq6sVVToZR/iS9RaiuJ0toHmkOERSxNS1znjC6MOnRwqcGV+fcD/ACKzRcnZXOV1TUZdTvGlkJ2g4RM8KK57Wr9rUpbWhV7ibkFjgKndj6e1am3Kghh71xtrO+p313fBn2MxjVdxHyj2K/jjJrVI4HK+pKGKZADepb1PqTjn861G0fUkiWR7aQKy7l3+h6dTRa6W6PHc+WjqDu2Ebc+xxxXWx+Mr6Liew3L0+XGPyBJ/Sm21sEIJ/EcLOJrXImR4+uMgjP09fzpUFzIqGCMkt03DAX369K09S1BtW1u5u5I1SKIAQw8qD3yQQOc559MelVjfSnUrWBoXiSQgyPnI2dDjHQ9MU7uxPKlIlt7VIvmeUlwPmbdhcf8A1vWmf8JrqenQfY9OvJPKX+OTDH8M9BUHifUYUnNrap5cch+6vZew/KuR1HUY9OxGVEk5GSD0T6+prCTOmFzudN+I2v2lwrzzi7iz80cigZ+hHSvYNI1a21rTIb+1YmKUdD1U9wfevlu11OSeXEoUBujKMV678I9QKSXelM5MewSxgnoQcH8+DUJs2jLoerVwnxl/5JNr3/XOL/0ald3XCfGX/kk2vf8AXOL/ANGpVlnx3RRRQAoGTipzZ3KlQbeQFvujYefpUURIkUjrmuyt0vda8ZR2N1qktt5aSSefCDJ5YSIudq7h1C46ipbd7IiTd7Ir+N7aaTWLIrE7Z0yyXhT1FugI+opng6zuTqt6i28pf+z7pAoQ5LGFgB9aTxR4kOo6zFNp93dGCCCGJHk+RiyxhWbAJwSQT171o6PdppegPrl7qt4Z9QW7tYrZI9wZ1jUbmfeMYMg7HpS96wvfscqNF1LZLILG42Q581vKbCY659K3/wCzb5Ph3Ir2kyh9TidCYyNwMbgEe3SuZN5cHcDNJh/vDd1rrvEH2bQ9ETQYtQubq9aaC7kLw+WkatDkKDuOfvjsOlP3h++cdc2s9nOYbmGSGVeqOpBH4GocV2kOgzeI/Fkdle3hQmyEzSww+Y21YtwAXIycDHXrU8PgnS5pLz/ia6msNqkbNnST5pZyQBs8zpx1zUe1iviZUG5RTOEora8TaF/wj+rmyFwZ0MSSo7R+W21hkBlJO0+1YuK0TTV0MKKKKYBRRRQAUUUUAFFFFABRRRQAUUUUAFFFFABRRRQAUUUUAFFFFAH3/RRRQAV498bGIm0of7En8xXsNeM/HGdIrrSd7BQY5MZ+ooQnseYxnCKCegp4OOAKrhx5akY6dqkLkISuC2OKZJRvL6Oyuf30PmRsORtGc/jWFqOtlyVtIViTPXaMn61a1dpHWEygBynzD0NZN3YzD7mGUcnB9s9DzQNWEGr3jHmbHp8oobU7xuXmJx6gVUSFt2WqyLSSSDeMAE4o1HoA1a73DMzYHTgVNHqNysqyFw+CCQRwaz2tpEkKMOnWrkNuZIS+5QA2MGjVahZFvUriaJo7iCVja3ALJ0yuOqn3B/pXS+FdCn17Sr24N60C28sCu+3IRHYqWwBzg4P0zXNWcO9ZtMnYbZCGicnhH/8Ar9Py9K9k+BmnR3lv4j025QhJIUikHcZ3A1vopKpbTr+oqbSlyyOy8HfCWz0C5ivtRv5NRu4ZN8RACRjjjK9yD712Xir/AJFDWf8Arym/9ANUrfwYkMCRtruuMVUDP25hn8BRP4Lt7iGSGbV9akikUq6NfMQwPUEUlGknfm/A2Sgne5Ef9b4R/H/0Q1dWK5zUYEtdX8NQJnZHK6Lk84ELCujFZzd0mc8fjl6i1yfjaMtDasOxb+ldZWT4isGv9MZUGZI/mX39RUbFSV1Y8p1KWSDTLuRc5SFyPwBrG8LN5ukWr8cpuwHLY/765rpLmATRSW7kbZFKEH3GK57w6pgiS3KhDCrRlQCMEHBxn/GtIyuzilHljY6FZpVI+c/jUGpan9kW3dpMbiR5YXJY/wCSP1qU9cisfVk8/U9LiPOZhn6ZGabWhEdyDU9QifXJLVVYyRhVyDxwBV+G2lWWKaZdqvlgfVVOP5iuNe587xNczhs7pmOT2Ga68zTjTWeSVXC23lR7T0yaUXuXLoc5e3eJbi9m5Ay/+A/lWXa2Etwj3F1h3P3ifuqfQU/WXdbBYeP3s8a59Bkn/CtbT763tJovtUUjRhiWCkEe2QQe1YSZ0wRzktutveRLGOHY5XsOO1elfC/K+L1H/TB/6VPFH4O1hF8zyoplHy5VlwfwzVqzjs/CPiKwurTE0dyfKOZNwVSQC2R3571n7XWxoqetz1yuE+Mv/JJte/65xf8Ao1K7pTkVwvxl/wCSTa9/1zi/9GpW5R8d0UUUAPj4kX611Gl6lYaZ4y+2XENzFZeXNGUjjDSKHhZBgEgdWz1rlkO1gfSthvEeoveJcu8LSqmwM1vGePcY5+vWpd73REk73Q7xHo0Wi6oLaGd54XgiuI3dNjbZEDgEZOCA2Otaumx6drnhaLSXuLiC/wBPF5eIBCGjkBjRsFtwIP7o9j1qfxrq17FrOnt+7G3T7SZd0CHJaBCT05Ge3QVD4T1q7k1fUXJh3Pp9y7Yt0xlYXIwMce+Ovei8uwXnbY5DaS3Q4+ldh4oTT9YsV8RWU9zu329nNBNCFCssAGVYMcj92eoHWsL+3r0JPHmDbMTv/wBHTPPpxx+Fbp1K7k+HbO5hxHqcUaYhQdI2PPHPai8gvLsV7TWY/Duvm7t4LmMmxMSBm2urvFt3g+mTkVFYeMNTsrW/Iv737fcmLbdCdtyqhJwTnJHPSsTUNQuNSu2ublw0pAGQoUYAwOBx0qpS9mmveRULqKTNjxJq6a5qzagsLRSzIpnBOQ0mPmYegJ5xWPS5pKpJJWQwooopgFFFFABRRRQAUUUUAFFFFABRRRQAUUUUAFFFFABRRRQAUUUUAff9FFFABXL+M/Btt4ts4lkkMVxBkxSD36g11FFAHy5q3hrWNIu5IZ9PutqNgSCJipHsQKyt4ViH+U+jcV9bMiuMMoYehFV5NNsZhiWzt3B/vRg0tRWR8ba8wMsZVhwOtY0kruxZnLE9yetfa7eG9Dbro9gfrbp/hWXZeHdFbWtRjbSLEonl7VNuuBkHOOKUp8rS7/5ESkouK7u34N/ofG/bqKM4HBr7b/4RjQf+gLp//gMn+FZWsaBo8M2nCPSrJN1yqttt1GRg8dKJz5Y3HUmoR5j43JJ781Kik9P0r7aHh3RQeNIsR/27p/hSyaJpSQuV020UhSRiFR/Sm3YtuyPi6C2nd/likYjsFJNe5/CG+j0Z7261aKe0e6jQB5ImAkKk5I49xXq+gWNodFs5fs0JdolJbYMk4rYCKAAFAA7AVVKreGuzMF+8jGotGYn/AAmOhf8AP8P+/bf4Uf8ACYaH/wA/w/79t/hW3sX+6KNo/uin7nYq1TuvuOTudasNW8RaGtlP5pjmkZsIwwPKYdxXWCjaM9BTqJNOyQ4Qcbt9QoIzRRUmhy+u+EYtRdri0kEM55IP3T+VcNe+F9X0vUFuTATb4JnZBuBOOCCOfTrXrtwZBbyGFQ0gU7Qe57V5drUuvyXSi9u7iOPPMI+RT+XWhLUyqWS1M4njoRWfcfNqCzhSEtIXkZyOPun/AAp+rz3aQPHasyFIlfzMdzIvH5A/nT9QmW30y5uX4i8kyFTznI6f0rChi/ay5WrHkYfE88+Vo840m483U2Zo2MTE/MeOa7CzbfpcyZ+6gGPoa53w7ZfbVM9zEgG7IKjpWzPcw6Zd28ZXbFcZR2LdCeBx+HP1FdLi0j0eZc1jK1yDzLF/nClCsgJ6Aj/9dVYNWinjB2kTKMMD0zWzdLGziJwCzZGCOCO9UG0eD5CjsgXnZjjNc11fU6dehdsYDDbyX0yk5GQB16dAK9W8E+Fba40601W/R3l3F4Y36KM4Bx+Ga4jwroU+vahFaLuEEfzSv/dX/E9K92hijghSKJQsaKFVR2Aq1FN3HG6HAYrhfjL/AMkm17/rnF/6NSu7rhPjL/ySbXv+ucX/AKNStBnx3RRRQAUu40lFAHYTNJ4k8E2xVfN1DRWEDBQS72zn5OO+1yR/wJaueGfDF7p17cPqUtlp7TWFzGsd5dxxPl4mAypOR1HUCqWmajd+FPDf22xuHh1DV0aJWQ8pbqwBI92cEA9tp9ap6h4V1q2i0i6uYw41kbrZhJuLnIHPofmH51MpRjo3uBRv9A1HTHjFzavtlOIpEIdJD/ssuQ34Gr2vyrpmmW/h+IgvFJ9ovGHIM5GAo9lXj/e3deK17C+1b4aeKhYXwjljRka4tiRJGwIBDDsHAOQ3UVzPiCwfTNcu7RpTLskJWT++p5VvxBB/GmmmroDLooopgFFFFABRRRQAUUUUAFFFFABRRRQAUUUUAFFFFABRRRQAUUUUAFFFFABRRRQB9/0UUUAFFFFABRRRQAVk2H/Ie1T/ALZf+gmtasix/wCQ9qn/AGy/9BNY1fih6/oznrfHT9f0ZrVja7/r9M/6+1/ka2ax9dhuJBZyW8DTNDOJCgIHGD6/WnW+Aqv/AA2a+eajnP7iT/dNZQ1TU/8AoCzf9/U/xoOp6kQQdEmweo81P8aTqxa/4DE60Guv3Mk0G4hXQrJWlQERLkFhWj9qg/57R/8AfQrm/s6f9Cqn5x0fZ0/6FVPzjrCFScYqNlp6/wCRzU6tSEFCy0Xn/kdJ9qg/57R/99Cj7VB/z2j/AO+hXN/Z0/6FRPzjo+zp/wBCon5x1XtqnZfj/kX9Yqdl+P8AkdJ9qg/57R/99Cj7VB/z2j/76Fc39nT/AKFRPzjo+zp/0KifnHR7ap2X4/5B9Yqdl+P+R0n2qD/ntH/30KPtVv8A89o/++hXN/Z0/wChUT846T7Ov/QqJ+cdHtqnZfj/AJB9Yqdl+P8AkdJ9rtzx50f/AH0KqalPbmwnLeXJhGIUkHPFZaWyDDDwzGrf8Ap4jIOR4dUHtylP2s2mn+v+QOtOSs1+f+RmXvhi3mWxiRiklwpEhPIyFznH4Vzeu+E7hbYafPGZY2GR5XO4D29q74Ne3Wo2bPYPBHEzEsWU9VI7VPd4/tqwHs/8hUxildro1+SRj7CD95aWat9yR4adKuLGVLfToZpZpOI7eNMnj+VdBoXwrvtc1RdR8VgwW0a4is4pMMx9WI6D6c/SvYhDEr71jQOf4gozUn4V2XbO+NNJ3PO9Z+GcTFX0iURgDHlTMSB9G6/nWRY/DDU5p1+2TxW8I6lG3sR7V65Rip5UXYzdG0Sy0OxW1so9qDlmPLOemSa0qKKoYVwnxl/5JNr3/XOL/wBGpXd1wnxl/wCSTa9/1zi/9GpQB8d0UUUAFFFFAHTawguvCugahE25YInsZVx9x1kaQZ+qyDH0Nehab4i0RtLsFvr6AtpFjb3lqu4ZaZUcNH9c+Wce1eX6PrQ01JraeBbqwuQBPbsSN2OjKf4WHY/zBq//AGZ4Wum8yHxHJZof+WV1ZuzL7bkyD9ePpWNaiqqSb2GnYm8aXK654qhezcXLzW1sn7s7syeUoI+u7iqHjKeO48TXRicOkSxQbh0YxxqhI9sqatLquk6Cko0Uy3d86lBfTx+WIgRg+WmT83+0eR2APNcy7bueprSMVGKiughtFFFUAUUUUAFFFFABRRRQAUUUUAFFFFABRRRQAUUUUAFFFFABRRRQAUUUUAFFFFAH3/RRRQAUUUUAFFFFABWNcaRdNfzXVtqDQeaF3KIwegx3ooqJQU7XInTjOykJ/Zmqf9Bp/wDvytH9l6p/0Gn/AO/K0UUvYx8/vZPsIef3sP7M1T/oNP8A9+Vo/svVP+g1J/35Wiij2MfP72HsIef3sP7M1T/oNSf9+Vo/szVP+g0//flaKKPYx8/vYewh5/ew/szVP+g0/wD35Wj+zNU/6DT/APflaKKPYx8/vYewh5/ew/szVP8AoNP/AN+Vo/szVP8AoNP/AN+Vooo9jHz+9h7CHn97D+zNU/6DT/8AflaP7M1T/oMyf9+Vooo9jHz+9h7CHn97H/2dqP8A0Fn/AO/S0v8AZ+o/9BV/+/S0UUeyj/TF7GPn97D+z9R/6Cr/APftaWDTLhbyOe4vWnMedoKAdfpRRR7KO4/Yx/pmninUUVoahRRRQAUUUUAFcJ8Zf+STa9/1zi/9GpRRQB8d0UUUAFFFFABRRRQAUUUUAFFFFABRRRQAUUUUAFFFFABRRRQAUUUUAFFFFABRRRQAUUUUAFFFFABRRRQAUUUUAf/Z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2788" name="Picture 2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2090" y="2886408"/>
            <a:ext cx="4762500" cy="357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144354" y="219557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热继电器</a:t>
            </a:r>
            <a:endParaRPr lang="zh-CN" altLang="en-US" dirty="0"/>
          </a:p>
        </p:txBody>
      </p:sp>
      <p:pic>
        <p:nvPicPr>
          <p:cNvPr id="32790" name="Picture 22" descr="https://ss0.bdstatic.com/70cFvHSh_Q1YnxGkpoWK1HF6hhy/it/u=3645919647,2776095553&amp;fm=26&amp;gp=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074" y="493693"/>
            <a:ext cx="2348194" cy="161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373098" y="611956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热继电器</a:t>
            </a:r>
            <a:endParaRPr lang="zh-CN" altLang="en-US" dirty="0"/>
          </a:p>
        </p:txBody>
      </p:sp>
      <p:pic>
        <p:nvPicPr>
          <p:cNvPr id="32792" name="Picture 24" descr="https://ss1.bdstatic.com/70cFuXSh_Q1YnxGkpoWK1HF6hhy/it/u=4056178929,384936450&amp;fm=26&amp;gp=0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46" y="3140968"/>
            <a:ext cx="2721556" cy="292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56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Text Box 5"/>
          <p:cNvSpPr txBox="1">
            <a:spLocks noChangeArrowheads="1"/>
          </p:cNvSpPr>
          <p:nvPr/>
        </p:nvSpPr>
        <p:spPr bwMode="auto">
          <a:xfrm>
            <a:off x="609600" y="258763"/>
            <a:ext cx="75549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zh-CN" altLang="en-US" dirty="0" smtClean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电控线路</a:t>
            </a:r>
            <a:endParaRPr lang="en-US" altLang="zh-CN" dirty="0">
              <a:solidFill>
                <a:schemeClr val="tx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4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18717"/>
            <a:ext cx="8782509" cy="5329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172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16632"/>
            <a:ext cx="4824536" cy="6216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71600" y="6148527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拖链与电线、电缆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4788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习题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525963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/>
              <a:t>、分析电感线圈从通电至突然断电（</a:t>
            </a:r>
            <a:r>
              <a:rPr lang="en-US" altLang="zh-CN" dirty="0"/>
              <a:t>I=0</a:t>
            </a:r>
            <a:r>
              <a:rPr lang="zh-CN" altLang="en-US" dirty="0"/>
              <a:t>）中间的电磁过程，能量变化情况。</a:t>
            </a:r>
            <a:endParaRPr lang="en-US" altLang="zh-CN" dirty="0"/>
          </a:p>
          <a:p>
            <a:pPr lvl="0"/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zh-CN" altLang="zh-CN" dirty="0" smtClean="0"/>
              <a:t>铁</a:t>
            </a:r>
            <a:r>
              <a:rPr lang="zh-CN" altLang="zh-CN" dirty="0"/>
              <a:t>芯损耗与那些因素有关？</a:t>
            </a:r>
          </a:p>
          <a:p>
            <a:pPr lvl="0"/>
            <a:r>
              <a:rPr lang="en-US" altLang="zh-CN" dirty="0" smtClean="0"/>
              <a:t>3</a:t>
            </a:r>
            <a:r>
              <a:rPr lang="zh-CN" altLang="en-US" dirty="0" smtClean="0"/>
              <a:t>、</a:t>
            </a:r>
            <a:r>
              <a:rPr lang="zh-CN" altLang="zh-CN" dirty="0" smtClean="0"/>
              <a:t>衡量</a:t>
            </a:r>
            <a:r>
              <a:rPr lang="zh-CN" altLang="zh-CN" dirty="0"/>
              <a:t>永磁材料的三个重要参数是什么？</a:t>
            </a:r>
          </a:p>
          <a:p>
            <a:pPr lvl="0"/>
            <a:r>
              <a:rPr lang="en-US" altLang="zh-CN" dirty="0" smtClean="0"/>
              <a:t>4</a:t>
            </a:r>
            <a:r>
              <a:rPr lang="zh-CN" altLang="en-US" dirty="0" smtClean="0"/>
              <a:t>、</a:t>
            </a:r>
            <a:r>
              <a:rPr lang="zh-CN" altLang="zh-CN" dirty="0" smtClean="0"/>
              <a:t>在进行</a:t>
            </a:r>
            <a:r>
              <a:rPr lang="zh-CN" altLang="zh-CN" dirty="0"/>
              <a:t>磁路计算时，如果空气隙只占总磁路长度的</a:t>
            </a:r>
            <a:r>
              <a:rPr lang="x-none" altLang="zh-CN" dirty="0"/>
              <a:t>0.1%</a:t>
            </a:r>
            <a:r>
              <a:rPr lang="zh-CN" altLang="zh-CN" dirty="0"/>
              <a:t>，问是否可以忽略该空气隙</a:t>
            </a:r>
            <a:r>
              <a:rPr lang="zh-CN" altLang="zh-CN" dirty="0" smtClean="0"/>
              <a:t>？</a:t>
            </a:r>
            <a:endParaRPr lang="en-US" altLang="zh-CN" dirty="0" smtClean="0"/>
          </a:p>
          <a:p>
            <a:pPr lvl="0"/>
            <a:r>
              <a:rPr lang="en-US" altLang="zh-CN" dirty="0" smtClean="0"/>
              <a:t>5</a:t>
            </a:r>
            <a:r>
              <a:rPr lang="zh-CN" altLang="en-US" dirty="0" smtClean="0"/>
              <a:t>、解释以下视频中</a:t>
            </a:r>
            <a:r>
              <a:rPr lang="en-US" altLang="zh-CN" dirty="0" smtClean="0"/>
              <a:t>1</a:t>
            </a:r>
            <a:r>
              <a:rPr lang="zh-CN" altLang="en-US" dirty="0" smtClean="0"/>
              <a:t>、汤勺磁路是如何设计的？</a:t>
            </a:r>
            <a:r>
              <a:rPr lang="en-US" altLang="zh-CN" dirty="0" smtClean="0"/>
              <a:t>2</a:t>
            </a:r>
            <a:r>
              <a:rPr lang="zh-CN" altLang="en-US" dirty="0" smtClean="0"/>
              <a:t>、如何控制？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756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76" y="3920342"/>
            <a:ext cx="1330583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289" y="3789445"/>
            <a:ext cx="1844751" cy="494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78" y="4404649"/>
            <a:ext cx="1440160" cy="80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802" y="4486805"/>
            <a:ext cx="2376264" cy="3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236" y="4999494"/>
            <a:ext cx="925116" cy="303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664" y="5013906"/>
            <a:ext cx="2029953" cy="341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458" y="5484287"/>
            <a:ext cx="1069086" cy="610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77" y="6185186"/>
            <a:ext cx="1440160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703" y="6276493"/>
            <a:ext cx="1291921" cy="51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19" y="2240320"/>
            <a:ext cx="2908015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474755"/>
            <a:ext cx="2978922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217279" y="0"/>
            <a:ext cx="8229600" cy="490066"/>
          </a:xfrm>
        </p:spPr>
        <p:txBody>
          <a:bodyPr>
            <a:noAutofit/>
          </a:bodyPr>
          <a:lstStyle/>
          <a:p>
            <a:pPr algn="l"/>
            <a:r>
              <a:rPr lang="x-none" altLang="zh-CN" sz="3200" b="1" dirty="0" smtClean="0"/>
              <a:t>1.</a:t>
            </a:r>
            <a:r>
              <a:rPr lang="en-US" altLang="zh-CN" sz="3200" b="1" dirty="0" smtClean="0"/>
              <a:t>7</a:t>
            </a:r>
            <a:r>
              <a:rPr lang="x-none" altLang="zh-CN" sz="3200" b="1" dirty="0" smtClean="0"/>
              <a:t>.2 </a:t>
            </a:r>
            <a:r>
              <a:rPr lang="zh-CN" altLang="zh-CN" sz="3200" b="1" dirty="0"/>
              <a:t>基本概念与</a:t>
            </a:r>
            <a:r>
              <a:rPr lang="zh-CN" altLang="zh-CN" sz="3200" b="1" dirty="0" smtClean="0"/>
              <a:t>定律</a:t>
            </a:r>
            <a:endParaRPr lang="zh-CN" altLang="en-US" sz="3200" dirty="0"/>
          </a:p>
        </p:txBody>
      </p:sp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9" y="548680"/>
            <a:ext cx="4176464" cy="305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85" y="819056"/>
            <a:ext cx="1530444" cy="469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9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02306"/>
            <a:ext cx="3418814" cy="938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000" y="-15662"/>
            <a:ext cx="2661881" cy="1808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374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2"/>
          <p:cNvSpPr txBox="1">
            <a:spLocks noChangeArrowheads="1"/>
          </p:cNvSpPr>
          <p:nvPr/>
        </p:nvSpPr>
        <p:spPr bwMode="auto">
          <a:xfrm>
            <a:off x="395288" y="1373767"/>
            <a:ext cx="8497887" cy="4358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9pPr>
          </a:lstStyle>
          <a:p>
            <a:pPr algn="just" eaLnBrk="1" hangingPunct="1">
              <a:lnSpc>
                <a:spcPct val="165000"/>
              </a:lnSpc>
            </a:pPr>
            <a:r>
              <a:rPr kumimoji="1" lang="en-US" altLang="zh-CN" dirty="0" smtClean="0">
                <a:latin typeface="楷体_GB2312" pitchFamily="49" charset="-122"/>
              </a:rPr>
              <a:t>1</a:t>
            </a:r>
            <a:r>
              <a:rPr kumimoji="1" lang="zh-CN" altLang="en-US" dirty="0">
                <a:latin typeface="楷体_GB2312" pitchFamily="49" charset="-122"/>
              </a:rPr>
              <a:t>） 直流磁路无损耗，直流电路有</a:t>
            </a:r>
            <a:r>
              <a:rPr kumimoji="1" lang="en-US" altLang="zh-CN" dirty="0">
                <a:latin typeface="楷体_GB2312" pitchFamily="49" charset="-122"/>
              </a:rPr>
              <a:t>i</a:t>
            </a:r>
            <a:r>
              <a:rPr kumimoji="1" lang="en-US" altLang="zh-CN" baseline="30000" dirty="0">
                <a:latin typeface="楷体_GB2312" pitchFamily="49" charset="-122"/>
              </a:rPr>
              <a:t>2</a:t>
            </a:r>
            <a:r>
              <a:rPr kumimoji="1" lang="en-US" altLang="zh-CN" dirty="0">
                <a:latin typeface="楷体_GB2312" pitchFamily="49" charset="-122"/>
              </a:rPr>
              <a:t>R</a:t>
            </a:r>
            <a:r>
              <a:rPr kumimoji="1" lang="zh-CN" altLang="en-US" dirty="0">
                <a:latin typeface="楷体_GB2312" pitchFamily="49" charset="-122"/>
              </a:rPr>
              <a:t>的损耗；</a:t>
            </a:r>
          </a:p>
          <a:p>
            <a:pPr algn="just" eaLnBrk="1" hangingPunct="1">
              <a:lnSpc>
                <a:spcPct val="165000"/>
              </a:lnSpc>
            </a:pPr>
            <a:r>
              <a:rPr kumimoji="1" lang="en-US" altLang="zh-CN" dirty="0">
                <a:latin typeface="楷体_GB2312" pitchFamily="49" charset="-122"/>
              </a:rPr>
              <a:t>2</a:t>
            </a:r>
            <a:r>
              <a:rPr kumimoji="1" lang="zh-CN" altLang="en-US" dirty="0">
                <a:latin typeface="楷体_GB2312" pitchFamily="49" charset="-122"/>
              </a:rPr>
              <a:t>） 磁路中的漏磁比电路中严重得多，电磁机构中，一般主磁通约占全部磁通的</a:t>
            </a:r>
            <a:r>
              <a:rPr kumimoji="1" lang="en-US" altLang="zh-CN" dirty="0">
                <a:latin typeface="楷体_GB2312" pitchFamily="49" charset="-122"/>
              </a:rPr>
              <a:t>80%</a:t>
            </a:r>
            <a:r>
              <a:rPr kumimoji="1" lang="zh-CN" altLang="en-US" dirty="0">
                <a:latin typeface="楷体_GB2312" pitchFamily="49" charset="-122"/>
              </a:rPr>
              <a:t>，气隙磁压降约占磁动势的</a:t>
            </a:r>
            <a:r>
              <a:rPr kumimoji="1" lang="en-US" altLang="zh-CN" dirty="0">
                <a:latin typeface="楷体_GB2312" pitchFamily="49" charset="-122"/>
              </a:rPr>
              <a:t>80%</a:t>
            </a:r>
            <a:r>
              <a:rPr kumimoji="1" lang="zh-CN" altLang="en-US" dirty="0">
                <a:latin typeface="楷体_GB2312" pitchFamily="49" charset="-122"/>
              </a:rPr>
              <a:t>。</a:t>
            </a:r>
          </a:p>
          <a:p>
            <a:pPr algn="just" eaLnBrk="1" hangingPunct="1">
              <a:lnSpc>
                <a:spcPct val="165000"/>
              </a:lnSpc>
            </a:pPr>
            <a:r>
              <a:rPr kumimoji="1" lang="en-US" altLang="zh-CN" dirty="0">
                <a:latin typeface="楷体_GB2312" pitchFamily="49" charset="-122"/>
              </a:rPr>
              <a:t>3</a:t>
            </a:r>
            <a:r>
              <a:rPr kumimoji="1" lang="zh-CN" altLang="en-US" dirty="0">
                <a:latin typeface="楷体_GB2312" pitchFamily="49" charset="-122"/>
              </a:rPr>
              <a:t>） 磁路中，磁导率</a:t>
            </a:r>
            <a:r>
              <a:rPr kumimoji="1" lang="el-GR" altLang="zh-CN" i="1" dirty="0">
                <a:latin typeface="楷体_GB2312" pitchFamily="49" charset="-122"/>
              </a:rPr>
              <a:t>μ</a:t>
            </a:r>
            <a:r>
              <a:rPr kumimoji="1" lang="zh-CN" altLang="el-GR" dirty="0">
                <a:latin typeface="楷体_GB2312" pitchFamily="49" charset="-122"/>
              </a:rPr>
              <a:t>由</a:t>
            </a:r>
            <a:r>
              <a:rPr kumimoji="1" lang="el-GR" altLang="zh-CN" dirty="0">
                <a:latin typeface="楷体_GB2312" pitchFamily="49" charset="-122"/>
              </a:rPr>
              <a:t>B</a:t>
            </a:r>
            <a:r>
              <a:rPr kumimoji="1" lang="en-US" altLang="zh-CN" dirty="0">
                <a:latin typeface="楷体_GB2312" pitchFamily="49" charset="-122"/>
              </a:rPr>
              <a:t>-H</a:t>
            </a:r>
            <a:r>
              <a:rPr kumimoji="1" lang="zh-CN" altLang="en-US" dirty="0">
                <a:latin typeface="楷体_GB2312" pitchFamily="49" charset="-122"/>
              </a:rPr>
              <a:t>曲线决定，呈显著的非线性，而电阻率</a:t>
            </a:r>
            <a:r>
              <a:rPr kumimoji="1" lang="el-GR" altLang="zh-CN" i="1" dirty="0">
                <a:latin typeface="楷体_GB2312" pitchFamily="49" charset="-122"/>
              </a:rPr>
              <a:t>ρ</a:t>
            </a:r>
            <a:r>
              <a:rPr kumimoji="1" lang="zh-CN" altLang="el-GR" dirty="0">
                <a:latin typeface="楷体_GB2312" pitchFamily="49" charset="-122"/>
              </a:rPr>
              <a:t>一般可近似为常值；</a:t>
            </a:r>
            <a:endParaRPr kumimoji="1" lang="zh-CN" altLang="en-US" dirty="0">
              <a:latin typeface="楷体_GB2312" pitchFamily="49" charset="-122"/>
            </a:endParaRPr>
          </a:p>
          <a:p>
            <a:pPr algn="just" eaLnBrk="1" hangingPunct="1">
              <a:lnSpc>
                <a:spcPct val="165000"/>
              </a:lnSpc>
            </a:pPr>
            <a:r>
              <a:rPr kumimoji="1" lang="el-GR" altLang="zh-CN" dirty="0">
                <a:latin typeface="楷体_GB2312" pitchFamily="49" charset="-122"/>
              </a:rPr>
              <a:t>4</a:t>
            </a:r>
            <a:r>
              <a:rPr kumimoji="1" lang="zh-CN" altLang="el-GR" dirty="0">
                <a:latin typeface="楷体_GB2312" pitchFamily="49" charset="-122"/>
              </a:rPr>
              <a:t>）</a:t>
            </a:r>
            <a:r>
              <a:rPr kumimoji="1" lang="zh-CN" altLang="en-US" dirty="0">
                <a:latin typeface="楷体_GB2312" pitchFamily="49" charset="-122"/>
              </a:rPr>
              <a:t> </a:t>
            </a:r>
            <a:r>
              <a:rPr kumimoji="1" lang="zh-CN" altLang="el-GR" dirty="0">
                <a:latin typeface="楷体_GB2312" pitchFamily="49" charset="-122"/>
              </a:rPr>
              <a:t>对线性电路可应用叠加定律，磁路一般呈显著的饱和非线性，一般不能应用叠加定律。</a:t>
            </a:r>
            <a:endParaRPr kumimoji="1" lang="el-GR" altLang="zh-CN" dirty="0">
              <a:latin typeface="楷体_GB2312" pitchFamily="49" charset="-122"/>
            </a:endParaRPr>
          </a:p>
        </p:txBody>
      </p:sp>
      <p:sp>
        <p:nvSpPr>
          <p:cNvPr id="36867" name="Text Box 16"/>
          <p:cNvSpPr txBox="1">
            <a:spLocks noChangeArrowheads="1"/>
          </p:cNvSpPr>
          <p:nvPr/>
        </p:nvSpPr>
        <p:spPr bwMode="auto">
          <a:xfrm>
            <a:off x="395288" y="164579"/>
            <a:ext cx="6248400" cy="770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9pPr>
          </a:lstStyle>
          <a:p>
            <a:pPr algn="just">
              <a:lnSpc>
                <a:spcPct val="165000"/>
              </a:lnSpc>
            </a:pPr>
            <a:r>
              <a:rPr lang="zh-CN" altLang="en-US" sz="3200" dirty="0" smtClean="0">
                <a:solidFill>
                  <a:schemeClr val="tx2"/>
                </a:solidFill>
                <a:latin typeface="楷体_GB2312" pitchFamily="49" charset="-122"/>
              </a:rPr>
              <a:t>简评：</a:t>
            </a:r>
            <a:r>
              <a:rPr kumimoji="1" lang="zh-CN" altLang="en-US" sz="3200" dirty="0" smtClean="0">
                <a:latin typeface="楷体_GB2312" pitchFamily="49" charset="-122"/>
              </a:rPr>
              <a:t>磁路</a:t>
            </a:r>
            <a:r>
              <a:rPr kumimoji="1" lang="zh-CN" altLang="en-US" sz="3200" dirty="0">
                <a:latin typeface="楷体_GB2312" pitchFamily="49" charset="-122"/>
              </a:rPr>
              <a:t>与电路的差别：</a:t>
            </a:r>
          </a:p>
        </p:txBody>
      </p:sp>
    </p:spTree>
    <p:extLst>
      <p:ext uri="{BB962C8B-B14F-4D97-AF65-F5344CB8AC3E}">
        <p14:creationId xmlns:p14="http://schemas.microsoft.com/office/powerpoint/2010/main" val="37609898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260648"/>
            <a:ext cx="3168353" cy="40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579" y="3307277"/>
            <a:ext cx="1544899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60" y="3029665"/>
            <a:ext cx="6120680" cy="277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218" y="3968544"/>
            <a:ext cx="1151458" cy="54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740" y="3975444"/>
            <a:ext cx="1490702" cy="540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5501" y="40577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感应电势</a:t>
            </a:r>
            <a:endParaRPr lang="zh-CN" altLang="en-US" b="1" dirty="0"/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76" y="4899941"/>
            <a:ext cx="3843215" cy="301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371" y="4824655"/>
            <a:ext cx="1221318" cy="301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62082" y="463998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右手定则</a:t>
            </a:r>
            <a:endParaRPr lang="zh-CN" altLang="en-US" dirty="0"/>
          </a:p>
        </p:txBody>
      </p:sp>
      <p:sp>
        <p:nvSpPr>
          <p:cNvPr id="6" name="右箭头 5"/>
          <p:cNvSpPr/>
          <p:nvPr/>
        </p:nvSpPr>
        <p:spPr>
          <a:xfrm>
            <a:off x="4789478" y="4975228"/>
            <a:ext cx="1080600" cy="150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82" y="5741806"/>
            <a:ext cx="4759212" cy="249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163" y="5719052"/>
            <a:ext cx="805733" cy="446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586610" y="55123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定义</a:t>
            </a:r>
            <a:endParaRPr lang="zh-CN" altLang="en-US" dirty="0"/>
          </a:p>
        </p:txBody>
      </p:sp>
      <p:sp>
        <p:nvSpPr>
          <p:cNvPr id="8" name="右箭头 7"/>
          <p:cNvSpPr/>
          <p:nvPr/>
        </p:nvSpPr>
        <p:spPr>
          <a:xfrm>
            <a:off x="5586610" y="5894917"/>
            <a:ext cx="701876" cy="1932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482" y="6062227"/>
            <a:ext cx="2250790" cy="575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646861" y="61653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感应电势</a:t>
            </a:r>
            <a:endParaRPr lang="zh-CN" altLang="en-US" b="1" dirty="0"/>
          </a:p>
        </p:txBody>
      </p:sp>
      <p:grpSp>
        <p:nvGrpSpPr>
          <p:cNvPr id="27" name="组合 1"/>
          <p:cNvGrpSpPr>
            <a:grpSpLocks/>
          </p:cNvGrpSpPr>
          <p:nvPr/>
        </p:nvGrpSpPr>
        <p:grpSpPr bwMode="auto">
          <a:xfrm>
            <a:off x="710537" y="817645"/>
            <a:ext cx="6981825" cy="1906837"/>
            <a:chOff x="550863" y="1190625"/>
            <a:chExt cx="8042275" cy="2946400"/>
          </a:xfrm>
        </p:grpSpPr>
        <p:grpSp>
          <p:nvGrpSpPr>
            <p:cNvPr id="28" name="Group 2"/>
            <p:cNvGrpSpPr>
              <a:grpSpLocks/>
            </p:cNvGrpSpPr>
            <p:nvPr/>
          </p:nvGrpSpPr>
          <p:grpSpPr bwMode="auto">
            <a:xfrm>
              <a:off x="550863" y="1190625"/>
              <a:ext cx="2776538" cy="2946400"/>
              <a:chOff x="499" y="1334"/>
              <a:chExt cx="1749" cy="1856"/>
            </a:xfrm>
          </p:grpSpPr>
          <p:sp>
            <p:nvSpPr>
              <p:cNvPr id="61" name="AutoShape 3"/>
              <p:cNvSpPr>
                <a:spLocks noChangeArrowheads="1"/>
              </p:cNvSpPr>
              <p:nvPr/>
            </p:nvSpPr>
            <p:spPr bwMode="auto">
              <a:xfrm>
                <a:off x="1307" y="1622"/>
                <a:ext cx="411" cy="76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53 w 21600"/>
                  <a:gd name="T25" fmla="*/ 3150 h 21600"/>
                  <a:gd name="T26" fmla="*/ 18447 w 21600"/>
                  <a:gd name="T27" fmla="*/ 18450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800" y="10800"/>
                    </a:moveTo>
                    <a:cubicBezTo>
                      <a:pt x="1800" y="15771"/>
                      <a:pt x="5829" y="19800"/>
                      <a:pt x="10800" y="19800"/>
                    </a:cubicBezTo>
                    <a:cubicBezTo>
                      <a:pt x="15771" y="19800"/>
                      <a:pt x="19800" y="15771"/>
                      <a:pt x="19800" y="10800"/>
                    </a:cubicBezTo>
                    <a:cubicBezTo>
                      <a:pt x="19800" y="5829"/>
                      <a:pt x="15771" y="1800"/>
                      <a:pt x="10800" y="1800"/>
                    </a:cubicBezTo>
                    <a:cubicBezTo>
                      <a:pt x="5829" y="1800"/>
                      <a:pt x="1800" y="5829"/>
                      <a:pt x="1800" y="10800"/>
                    </a:cubicBezTo>
                    <a:close/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grpSp>
            <p:nvGrpSpPr>
              <p:cNvPr id="62" name="Group 4"/>
              <p:cNvGrpSpPr>
                <a:grpSpLocks/>
              </p:cNvGrpSpPr>
              <p:nvPr/>
            </p:nvGrpSpPr>
            <p:grpSpPr bwMode="auto">
              <a:xfrm>
                <a:off x="499" y="2054"/>
                <a:ext cx="1632" cy="0"/>
                <a:chOff x="816" y="3120"/>
                <a:chExt cx="1632" cy="0"/>
              </a:xfrm>
            </p:grpSpPr>
            <p:sp>
              <p:nvSpPr>
                <p:cNvPr id="73" name="Line 5"/>
                <p:cNvSpPr>
                  <a:spLocks noChangeShapeType="1"/>
                </p:cNvSpPr>
                <p:nvPr/>
              </p:nvSpPr>
              <p:spPr bwMode="auto">
                <a:xfrm>
                  <a:off x="816" y="3120"/>
                  <a:ext cx="432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grpSp>
              <p:nvGrpSpPr>
                <p:cNvPr id="74" name="Group 6"/>
                <p:cNvGrpSpPr>
                  <a:grpSpLocks/>
                </p:cNvGrpSpPr>
                <p:nvPr/>
              </p:nvGrpSpPr>
              <p:grpSpPr bwMode="auto">
                <a:xfrm>
                  <a:off x="1409" y="3120"/>
                  <a:ext cx="1039" cy="0"/>
                  <a:chOff x="1409" y="3120"/>
                  <a:chExt cx="1039" cy="0"/>
                </a:xfrm>
              </p:grpSpPr>
              <p:sp>
                <p:nvSpPr>
                  <p:cNvPr id="75" name="Line 7"/>
                  <p:cNvSpPr>
                    <a:spLocks noChangeShapeType="1"/>
                  </p:cNvSpPr>
                  <p:nvPr/>
                </p:nvSpPr>
                <p:spPr bwMode="auto">
                  <a:xfrm>
                    <a:off x="1409" y="3120"/>
                    <a:ext cx="215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6" name="Line 8"/>
                  <p:cNvSpPr>
                    <a:spLocks noChangeShapeType="1"/>
                  </p:cNvSpPr>
                  <p:nvPr/>
                </p:nvSpPr>
                <p:spPr bwMode="auto">
                  <a:xfrm>
                    <a:off x="1824" y="3120"/>
                    <a:ext cx="624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 type="oval" w="med" len="med"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>
                    <a:spAutoFit/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63" name="Group 9"/>
              <p:cNvGrpSpPr>
                <a:grpSpLocks/>
              </p:cNvGrpSpPr>
              <p:nvPr/>
            </p:nvGrpSpPr>
            <p:grpSpPr bwMode="auto">
              <a:xfrm>
                <a:off x="499" y="1334"/>
                <a:ext cx="879" cy="1449"/>
                <a:chOff x="557" y="1958"/>
                <a:chExt cx="879" cy="1449"/>
              </a:xfrm>
            </p:grpSpPr>
            <p:sp>
              <p:nvSpPr>
                <p:cNvPr id="71" name="Arc 10"/>
                <p:cNvSpPr>
                  <a:spLocks/>
                </p:cNvSpPr>
                <p:nvPr/>
              </p:nvSpPr>
              <p:spPr bwMode="auto">
                <a:xfrm rot="1167149" flipV="1">
                  <a:off x="557" y="1958"/>
                  <a:ext cx="853" cy="576"/>
                </a:xfrm>
                <a:custGeom>
                  <a:avLst/>
                  <a:gdLst>
                    <a:gd name="T0" fmla="*/ 0 w 13843"/>
                    <a:gd name="T1" fmla="*/ 0 h 21600"/>
                    <a:gd name="T2" fmla="*/ 0 w 13843"/>
                    <a:gd name="T3" fmla="*/ 0 h 21600"/>
                    <a:gd name="T4" fmla="*/ 0 w 13843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13843"/>
                    <a:gd name="T10" fmla="*/ 0 h 21600"/>
                    <a:gd name="T11" fmla="*/ 13843 w 13843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843" h="21600" fill="none" extrusionOk="0">
                      <a:moveTo>
                        <a:pt x="-1" y="0"/>
                      </a:moveTo>
                      <a:cubicBezTo>
                        <a:pt x="5059" y="0"/>
                        <a:pt x="9958" y="1776"/>
                        <a:pt x="13843" y="5018"/>
                      </a:cubicBezTo>
                    </a:path>
                    <a:path w="13843" h="21600" stroke="0" extrusionOk="0">
                      <a:moveTo>
                        <a:pt x="-1" y="0"/>
                      </a:moveTo>
                      <a:cubicBezTo>
                        <a:pt x="5059" y="0"/>
                        <a:pt x="9958" y="1776"/>
                        <a:pt x="13843" y="5018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2" name="Arc 11"/>
                <p:cNvSpPr>
                  <a:spLocks/>
                </p:cNvSpPr>
                <p:nvPr/>
              </p:nvSpPr>
              <p:spPr bwMode="auto">
                <a:xfrm rot="-1167149">
                  <a:off x="583" y="2831"/>
                  <a:ext cx="853" cy="576"/>
                </a:xfrm>
                <a:custGeom>
                  <a:avLst/>
                  <a:gdLst>
                    <a:gd name="T0" fmla="*/ 0 w 13843"/>
                    <a:gd name="T1" fmla="*/ 0 h 21600"/>
                    <a:gd name="T2" fmla="*/ 0 w 13843"/>
                    <a:gd name="T3" fmla="*/ 0 h 21600"/>
                    <a:gd name="T4" fmla="*/ 0 w 13843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13843"/>
                    <a:gd name="T10" fmla="*/ 0 h 21600"/>
                    <a:gd name="T11" fmla="*/ 13843 w 13843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843" h="21600" fill="none" extrusionOk="0">
                      <a:moveTo>
                        <a:pt x="-1" y="0"/>
                      </a:moveTo>
                      <a:cubicBezTo>
                        <a:pt x="5059" y="0"/>
                        <a:pt x="9958" y="1776"/>
                        <a:pt x="13843" y="5018"/>
                      </a:cubicBezTo>
                    </a:path>
                    <a:path w="13843" h="21600" stroke="0" extrusionOk="0">
                      <a:moveTo>
                        <a:pt x="-1" y="0"/>
                      </a:moveTo>
                      <a:cubicBezTo>
                        <a:pt x="5059" y="0"/>
                        <a:pt x="9958" y="1776"/>
                        <a:pt x="13843" y="5018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4" name="Group 12"/>
              <p:cNvGrpSpPr>
                <a:grpSpLocks/>
              </p:cNvGrpSpPr>
              <p:nvPr/>
            </p:nvGrpSpPr>
            <p:grpSpPr bwMode="auto">
              <a:xfrm>
                <a:off x="1507" y="1334"/>
                <a:ext cx="695" cy="1440"/>
                <a:chOff x="1565" y="1958"/>
                <a:chExt cx="695" cy="1440"/>
              </a:xfrm>
            </p:grpSpPr>
            <p:sp>
              <p:nvSpPr>
                <p:cNvPr id="69" name="Arc 13"/>
                <p:cNvSpPr>
                  <a:spLocks/>
                </p:cNvSpPr>
                <p:nvPr/>
              </p:nvSpPr>
              <p:spPr bwMode="auto">
                <a:xfrm rot="133440" flipV="1">
                  <a:off x="1565" y="1958"/>
                  <a:ext cx="695" cy="576"/>
                </a:xfrm>
                <a:custGeom>
                  <a:avLst/>
                  <a:gdLst>
                    <a:gd name="T0" fmla="*/ 0 w 11284"/>
                    <a:gd name="T1" fmla="*/ 0 h 21600"/>
                    <a:gd name="T2" fmla="*/ 0 w 11284"/>
                    <a:gd name="T3" fmla="*/ 0 h 21600"/>
                    <a:gd name="T4" fmla="*/ 0 w 11284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11284"/>
                    <a:gd name="T10" fmla="*/ 0 h 21600"/>
                    <a:gd name="T11" fmla="*/ 11284 w 11284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1284" h="21600" fill="none" extrusionOk="0">
                      <a:moveTo>
                        <a:pt x="-1" y="0"/>
                      </a:moveTo>
                      <a:cubicBezTo>
                        <a:pt x="3982" y="0"/>
                        <a:pt x="7888" y="1101"/>
                        <a:pt x="11284" y="3181"/>
                      </a:cubicBezTo>
                    </a:path>
                    <a:path w="11284" h="21600" stroke="0" extrusionOk="0">
                      <a:moveTo>
                        <a:pt x="-1" y="0"/>
                      </a:moveTo>
                      <a:cubicBezTo>
                        <a:pt x="3982" y="0"/>
                        <a:pt x="7888" y="1101"/>
                        <a:pt x="11284" y="3181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FF"/>
                  </a:solidFill>
                  <a:round/>
                  <a:headEnd type="oval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0" name="Arc 14"/>
                <p:cNvSpPr>
                  <a:spLocks/>
                </p:cNvSpPr>
                <p:nvPr/>
              </p:nvSpPr>
              <p:spPr bwMode="auto">
                <a:xfrm rot="-133440">
                  <a:off x="1565" y="2822"/>
                  <a:ext cx="695" cy="576"/>
                </a:xfrm>
                <a:custGeom>
                  <a:avLst/>
                  <a:gdLst>
                    <a:gd name="T0" fmla="*/ 0 w 11284"/>
                    <a:gd name="T1" fmla="*/ 0 h 21600"/>
                    <a:gd name="T2" fmla="*/ 0 w 11284"/>
                    <a:gd name="T3" fmla="*/ 0 h 21600"/>
                    <a:gd name="T4" fmla="*/ 0 w 11284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11284"/>
                    <a:gd name="T10" fmla="*/ 0 h 21600"/>
                    <a:gd name="T11" fmla="*/ 11284 w 11284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1284" h="21600" fill="none" extrusionOk="0">
                      <a:moveTo>
                        <a:pt x="-1" y="0"/>
                      </a:moveTo>
                      <a:cubicBezTo>
                        <a:pt x="3982" y="0"/>
                        <a:pt x="7888" y="1101"/>
                        <a:pt x="11284" y="3181"/>
                      </a:cubicBezTo>
                    </a:path>
                    <a:path w="11284" h="21600" stroke="0" extrusionOk="0">
                      <a:moveTo>
                        <a:pt x="-1" y="0"/>
                      </a:moveTo>
                      <a:cubicBezTo>
                        <a:pt x="3982" y="0"/>
                        <a:pt x="7888" y="1101"/>
                        <a:pt x="11284" y="3181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0000FF"/>
                  </a:solidFill>
                  <a:round/>
                  <a:headEnd type="oval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65" name="Text Box 15"/>
              <p:cNvSpPr txBox="1">
                <a:spLocks noChangeArrowheads="1"/>
              </p:cNvSpPr>
              <p:nvPr/>
            </p:nvSpPr>
            <p:spPr bwMode="auto">
              <a:xfrm>
                <a:off x="1728" y="1776"/>
                <a:ext cx="520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" charset="0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charset="0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charset="0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charset="0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3200" b="0" i="1">
                    <a:latin typeface="宋体" charset="-122"/>
                    <a:ea typeface="宋体" charset="-122"/>
                  </a:rPr>
                  <a:t>Φ</a:t>
                </a:r>
                <a:r>
                  <a:rPr kumimoji="1" lang="en-US" altLang="zh-CN" sz="3200" b="0" i="1">
                    <a:latin typeface="Times New Roman" pitchFamily="18" charset="0"/>
                    <a:ea typeface="宋体" charset="-122"/>
                  </a:rPr>
                  <a:t> </a:t>
                </a:r>
                <a:r>
                  <a:rPr kumimoji="1" lang="en-US" altLang="zh-CN" sz="3200" b="0" i="1" baseline="-25000">
                    <a:latin typeface="Times New Roman" pitchFamily="18" charset="0"/>
                    <a:ea typeface="宋体" charset="-122"/>
                  </a:rPr>
                  <a:t>0</a:t>
                </a:r>
              </a:p>
            </p:txBody>
          </p:sp>
          <p:sp>
            <p:nvSpPr>
              <p:cNvPr id="66" name="Line 16"/>
              <p:cNvSpPr>
                <a:spLocks noChangeShapeType="1"/>
              </p:cNvSpPr>
              <p:nvPr/>
            </p:nvSpPr>
            <p:spPr bwMode="auto">
              <a:xfrm flipV="1">
                <a:off x="1643" y="2257"/>
                <a:ext cx="75" cy="133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7" name="Text Box 17"/>
              <p:cNvSpPr txBox="1">
                <a:spLocks noChangeArrowheads="1"/>
              </p:cNvSpPr>
              <p:nvPr/>
            </p:nvSpPr>
            <p:spPr bwMode="auto">
              <a:xfrm>
                <a:off x="1690" y="2179"/>
                <a:ext cx="216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" charset="0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charset="0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charset="0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charset="0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3200" i="1">
                    <a:latin typeface="Times New Roman" pitchFamily="18" charset="0"/>
                    <a:ea typeface="宋体" charset="-122"/>
                  </a:rPr>
                  <a:t>I</a:t>
                </a:r>
              </a:p>
            </p:txBody>
          </p:sp>
          <p:sp>
            <p:nvSpPr>
              <p:cNvPr id="68" name="Text Box 18"/>
              <p:cNvSpPr txBox="1">
                <a:spLocks noChangeArrowheads="1"/>
              </p:cNvSpPr>
              <p:nvPr/>
            </p:nvSpPr>
            <p:spPr bwMode="auto">
              <a:xfrm>
                <a:off x="687" y="2501"/>
                <a:ext cx="1446" cy="6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" charset="0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charset="0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charset="0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charset="0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charset="0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kumimoji="1" lang="zh-CN" altLang="en-US" dirty="0">
                    <a:latin typeface="楷体_GB2312" pitchFamily="49" charset="-122"/>
                  </a:rPr>
                  <a:t>（</a:t>
                </a:r>
                <a:r>
                  <a:rPr kumimoji="1" lang="en-US" altLang="zh-CN" dirty="0">
                    <a:latin typeface="楷体_GB2312" pitchFamily="49" charset="-122"/>
                  </a:rPr>
                  <a:t>1</a:t>
                </a:r>
                <a:r>
                  <a:rPr kumimoji="1" lang="zh-CN" altLang="en-US" dirty="0">
                    <a:latin typeface="楷体_GB2312" pitchFamily="49" charset="-122"/>
                  </a:rPr>
                  <a:t>）</a:t>
                </a:r>
                <a:r>
                  <a:rPr kumimoji="1" lang="zh-CN" altLang="en-US" sz="1600" dirty="0">
                    <a:latin typeface="楷体_GB2312" pitchFamily="49" charset="-122"/>
                  </a:rPr>
                  <a:t>磁场中线圈</a:t>
                </a:r>
              </a:p>
              <a:p>
                <a:pPr algn="ctr" eaLnBrk="1" hangingPunct="1"/>
                <a:r>
                  <a:rPr kumimoji="1" lang="zh-CN" altLang="en-US" sz="1600" dirty="0">
                    <a:latin typeface="楷体_GB2312" pitchFamily="49" charset="-122"/>
                  </a:rPr>
                  <a:t>   的假设初始状态</a:t>
                </a:r>
              </a:p>
            </p:txBody>
          </p:sp>
        </p:grpSp>
        <p:sp>
          <p:nvSpPr>
            <p:cNvPr id="29" name="AutoShape 20"/>
            <p:cNvSpPr>
              <a:spLocks noChangeArrowheads="1"/>
            </p:cNvSpPr>
            <p:nvPr/>
          </p:nvSpPr>
          <p:spPr bwMode="auto">
            <a:xfrm>
              <a:off x="4694238" y="1970088"/>
              <a:ext cx="652463" cy="12192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3 w 21600"/>
                <a:gd name="T25" fmla="*/ 3150 h 21600"/>
                <a:gd name="T26" fmla="*/ 18447 w 21600"/>
                <a:gd name="T27" fmla="*/ 1845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800" y="10800"/>
                  </a:moveTo>
                  <a:cubicBezTo>
                    <a:pt x="1800" y="15771"/>
                    <a:pt x="5829" y="19800"/>
                    <a:pt x="10800" y="19800"/>
                  </a:cubicBezTo>
                  <a:cubicBezTo>
                    <a:pt x="15771" y="19800"/>
                    <a:pt x="19800" y="15771"/>
                    <a:pt x="19800" y="10800"/>
                  </a:cubicBezTo>
                  <a:cubicBezTo>
                    <a:pt x="19800" y="5829"/>
                    <a:pt x="15771" y="1800"/>
                    <a:pt x="10800" y="1800"/>
                  </a:cubicBezTo>
                  <a:cubicBezTo>
                    <a:pt x="5829" y="1800"/>
                    <a:pt x="1800" y="5829"/>
                    <a:pt x="1800" y="10800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30" name="Group 21"/>
            <p:cNvGrpSpPr>
              <a:grpSpLocks/>
            </p:cNvGrpSpPr>
            <p:nvPr/>
          </p:nvGrpSpPr>
          <p:grpSpPr bwMode="auto">
            <a:xfrm>
              <a:off x="3411538" y="2655888"/>
              <a:ext cx="2590800" cy="0"/>
              <a:chOff x="816" y="3120"/>
              <a:chExt cx="1632" cy="0"/>
            </a:xfrm>
          </p:grpSpPr>
          <p:sp>
            <p:nvSpPr>
              <p:cNvPr id="57" name="Line 22"/>
              <p:cNvSpPr>
                <a:spLocks noChangeShapeType="1"/>
              </p:cNvSpPr>
              <p:nvPr/>
            </p:nvSpPr>
            <p:spPr bwMode="auto">
              <a:xfrm>
                <a:off x="816" y="3120"/>
                <a:ext cx="432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grpSp>
            <p:nvGrpSpPr>
              <p:cNvPr id="58" name="Group 23"/>
              <p:cNvGrpSpPr>
                <a:grpSpLocks/>
              </p:cNvGrpSpPr>
              <p:nvPr/>
            </p:nvGrpSpPr>
            <p:grpSpPr bwMode="auto">
              <a:xfrm>
                <a:off x="1409" y="3120"/>
                <a:ext cx="1039" cy="0"/>
                <a:chOff x="1409" y="3120"/>
                <a:chExt cx="1039" cy="0"/>
              </a:xfrm>
            </p:grpSpPr>
            <p:sp>
              <p:nvSpPr>
                <p:cNvPr id="59" name="Line 24"/>
                <p:cNvSpPr>
                  <a:spLocks noChangeShapeType="1"/>
                </p:cNvSpPr>
                <p:nvPr/>
              </p:nvSpPr>
              <p:spPr bwMode="auto">
                <a:xfrm>
                  <a:off x="1409" y="3120"/>
                  <a:ext cx="215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Line 25"/>
                <p:cNvSpPr>
                  <a:spLocks noChangeShapeType="1"/>
                </p:cNvSpPr>
                <p:nvPr/>
              </p:nvSpPr>
              <p:spPr bwMode="auto">
                <a:xfrm>
                  <a:off x="1824" y="3120"/>
                  <a:ext cx="624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 type="oval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1" name="Group 26"/>
            <p:cNvGrpSpPr>
              <a:grpSpLocks/>
            </p:cNvGrpSpPr>
            <p:nvPr/>
          </p:nvGrpSpPr>
          <p:grpSpPr bwMode="auto">
            <a:xfrm>
              <a:off x="4694238" y="1512888"/>
              <a:ext cx="1460500" cy="2362200"/>
              <a:chOff x="3094" y="1959"/>
              <a:chExt cx="920" cy="1488"/>
            </a:xfrm>
          </p:grpSpPr>
          <p:sp>
            <p:nvSpPr>
              <p:cNvPr id="53" name="Arc 27"/>
              <p:cNvSpPr>
                <a:spLocks/>
              </p:cNvSpPr>
              <p:nvPr/>
            </p:nvSpPr>
            <p:spPr bwMode="auto">
              <a:xfrm rot="133440" flipV="1">
                <a:off x="3240" y="2036"/>
                <a:ext cx="295" cy="377"/>
              </a:xfrm>
              <a:custGeom>
                <a:avLst/>
                <a:gdLst>
                  <a:gd name="T0" fmla="*/ 0 w 11284"/>
                  <a:gd name="T1" fmla="*/ 0 h 21472"/>
                  <a:gd name="T2" fmla="*/ 0 w 11284"/>
                  <a:gd name="T3" fmla="*/ 0 h 21472"/>
                  <a:gd name="T4" fmla="*/ 0 w 11284"/>
                  <a:gd name="T5" fmla="*/ 0 h 21472"/>
                  <a:gd name="T6" fmla="*/ 0 60000 65536"/>
                  <a:gd name="T7" fmla="*/ 0 60000 65536"/>
                  <a:gd name="T8" fmla="*/ 0 60000 65536"/>
                  <a:gd name="T9" fmla="*/ 0 w 11284"/>
                  <a:gd name="T10" fmla="*/ 0 h 21472"/>
                  <a:gd name="T11" fmla="*/ 11284 w 11284"/>
                  <a:gd name="T12" fmla="*/ 21472 h 2147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284" h="21472" fill="none" extrusionOk="0">
                    <a:moveTo>
                      <a:pt x="2346" y="-1"/>
                    </a:moveTo>
                    <a:cubicBezTo>
                      <a:pt x="5514" y="345"/>
                      <a:pt x="8566" y="1388"/>
                      <a:pt x="11284" y="3053"/>
                    </a:cubicBezTo>
                  </a:path>
                  <a:path w="11284" h="21472" stroke="0" extrusionOk="0">
                    <a:moveTo>
                      <a:pt x="2346" y="-1"/>
                    </a:moveTo>
                    <a:cubicBezTo>
                      <a:pt x="5514" y="345"/>
                      <a:pt x="8566" y="1388"/>
                      <a:pt x="11284" y="3053"/>
                    </a:cubicBezTo>
                    <a:lnTo>
                      <a:pt x="0" y="21472"/>
                    </a:lnTo>
                    <a:lnTo>
                      <a:pt x="2346" y="-1"/>
                    </a:lnTo>
                    <a:close/>
                  </a:path>
                </a:pathLst>
              </a:custGeom>
              <a:noFill/>
              <a:ln w="19050">
                <a:solidFill>
                  <a:srgbClr val="0000FF"/>
                </a:solidFill>
                <a:round/>
                <a:headEnd type="oval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4" name="Arc 28"/>
              <p:cNvSpPr>
                <a:spLocks/>
              </p:cNvSpPr>
              <p:nvPr/>
            </p:nvSpPr>
            <p:spPr bwMode="auto">
              <a:xfrm rot="133440" flipV="1">
                <a:off x="3294" y="1959"/>
                <a:ext cx="695" cy="576"/>
              </a:xfrm>
              <a:custGeom>
                <a:avLst/>
                <a:gdLst>
                  <a:gd name="T0" fmla="*/ 0 w 11284"/>
                  <a:gd name="T1" fmla="*/ 0 h 21600"/>
                  <a:gd name="T2" fmla="*/ 0 w 11284"/>
                  <a:gd name="T3" fmla="*/ 0 h 21600"/>
                  <a:gd name="T4" fmla="*/ 0 w 11284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11284"/>
                  <a:gd name="T10" fmla="*/ 0 h 21600"/>
                  <a:gd name="T11" fmla="*/ 11284 w 11284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284" h="21600" fill="none" extrusionOk="0">
                    <a:moveTo>
                      <a:pt x="-1" y="0"/>
                    </a:moveTo>
                    <a:cubicBezTo>
                      <a:pt x="3982" y="0"/>
                      <a:pt x="7888" y="1101"/>
                      <a:pt x="11284" y="3181"/>
                    </a:cubicBezTo>
                  </a:path>
                  <a:path w="11284" h="21600" stroke="0" extrusionOk="0">
                    <a:moveTo>
                      <a:pt x="-1" y="0"/>
                    </a:moveTo>
                    <a:cubicBezTo>
                      <a:pt x="3982" y="0"/>
                      <a:pt x="7888" y="1101"/>
                      <a:pt x="11284" y="3181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19050">
                <a:solidFill>
                  <a:srgbClr val="0000FF"/>
                </a:solidFill>
                <a:round/>
                <a:headEnd type="oval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5" name="Arc 29"/>
              <p:cNvSpPr>
                <a:spLocks/>
              </p:cNvSpPr>
              <p:nvPr/>
            </p:nvSpPr>
            <p:spPr bwMode="auto">
              <a:xfrm rot="-133440">
                <a:off x="3094" y="2882"/>
                <a:ext cx="695" cy="565"/>
              </a:xfrm>
              <a:custGeom>
                <a:avLst/>
                <a:gdLst>
                  <a:gd name="T0" fmla="*/ 0 w 11284"/>
                  <a:gd name="T1" fmla="*/ 0 h 21174"/>
                  <a:gd name="T2" fmla="*/ 0 w 11284"/>
                  <a:gd name="T3" fmla="*/ 0 h 21174"/>
                  <a:gd name="T4" fmla="*/ 0 w 11284"/>
                  <a:gd name="T5" fmla="*/ 0 h 21174"/>
                  <a:gd name="T6" fmla="*/ 0 60000 65536"/>
                  <a:gd name="T7" fmla="*/ 0 60000 65536"/>
                  <a:gd name="T8" fmla="*/ 0 60000 65536"/>
                  <a:gd name="T9" fmla="*/ 0 w 11284"/>
                  <a:gd name="T10" fmla="*/ 0 h 21174"/>
                  <a:gd name="T11" fmla="*/ 11284 w 11284"/>
                  <a:gd name="T12" fmla="*/ 21174 h 211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284" h="21174" fill="none" extrusionOk="0">
                    <a:moveTo>
                      <a:pt x="4269" y="0"/>
                    </a:moveTo>
                    <a:cubicBezTo>
                      <a:pt x="6751" y="500"/>
                      <a:pt x="9125" y="1433"/>
                      <a:pt x="11284" y="2755"/>
                    </a:cubicBezTo>
                  </a:path>
                  <a:path w="11284" h="21174" stroke="0" extrusionOk="0">
                    <a:moveTo>
                      <a:pt x="4269" y="0"/>
                    </a:moveTo>
                    <a:cubicBezTo>
                      <a:pt x="6751" y="500"/>
                      <a:pt x="9125" y="1433"/>
                      <a:pt x="11284" y="2755"/>
                    </a:cubicBezTo>
                    <a:lnTo>
                      <a:pt x="0" y="21174"/>
                    </a:lnTo>
                    <a:lnTo>
                      <a:pt x="4269" y="0"/>
                    </a:lnTo>
                    <a:close/>
                  </a:path>
                </a:pathLst>
              </a:custGeom>
              <a:noFill/>
              <a:ln w="19050">
                <a:solidFill>
                  <a:srgbClr val="0000FF"/>
                </a:solidFill>
                <a:round/>
                <a:headEnd type="oval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6" name="Arc 30"/>
              <p:cNvSpPr>
                <a:spLocks/>
              </p:cNvSpPr>
              <p:nvPr/>
            </p:nvSpPr>
            <p:spPr bwMode="auto">
              <a:xfrm rot="-133440">
                <a:off x="3319" y="2775"/>
                <a:ext cx="695" cy="576"/>
              </a:xfrm>
              <a:custGeom>
                <a:avLst/>
                <a:gdLst>
                  <a:gd name="T0" fmla="*/ 0 w 11284"/>
                  <a:gd name="T1" fmla="*/ 0 h 21600"/>
                  <a:gd name="T2" fmla="*/ 0 w 11284"/>
                  <a:gd name="T3" fmla="*/ 0 h 21600"/>
                  <a:gd name="T4" fmla="*/ 0 w 11284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11284"/>
                  <a:gd name="T10" fmla="*/ 0 h 21600"/>
                  <a:gd name="T11" fmla="*/ 11284 w 11284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284" h="21600" fill="none" extrusionOk="0">
                    <a:moveTo>
                      <a:pt x="-1" y="0"/>
                    </a:moveTo>
                    <a:cubicBezTo>
                      <a:pt x="3982" y="0"/>
                      <a:pt x="7888" y="1101"/>
                      <a:pt x="11284" y="3181"/>
                    </a:cubicBezTo>
                  </a:path>
                  <a:path w="11284" h="21600" stroke="0" extrusionOk="0">
                    <a:moveTo>
                      <a:pt x="-1" y="0"/>
                    </a:moveTo>
                    <a:cubicBezTo>
                      <a:pt x="3982" y="0"/>
                      <a:pt x="7888" y="1101"/>
                      <a:pt x="11284" y="3181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19050">
                <a:solidFill>
                  <a:srgbClr val="0000FF"/>
                </a:solidFill>
                <a:round/>
                <a:headEnd type="oval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2" name="Group 31"/>
            <p:cNvGrpSpPr>
              <a:grpSpLocks/>
            </p:cNvGrpSpPr>
            <p:nvPr/>
          </p:nvGrpSpPr>
          <p:grpSpPr bwMode="auto">
            <a:xfrm>
              <a:off x="2998788" y="1222375"/>
              <a:ext cx="1865313" cy="2579688"/>
              <a:chOff x="2049" y="1767"/>
              <a:chExt cx="1175" cy="1625"/>
            </a:xfrm>
          </p:grpSpPr>
          <p:sp>
            <p:nvSpPr>
              <p:cNvPr id="49" name="Arc 32"/>
              <p:cNvSpPr>
                <a:spLocks/>
              </p:cNvSpPr>
              <p:nvPr/>
            </p:nvSpPr>
            <p:spPr bwMode="auto">
              <a:xfrm rot="-1679722">
                <a:off x="2371" y="3015"/>
                <a:ext cx="853" cy="377"/>
              </a:xfrm>
              <a:custGeom>
                <a:avLst/>
                <a:gdLst>
                  <a:gd name="T0" fmla="*/ 0 w 13843"/>
                  <a:gd name="T1" fmla="*/ 0 h 20091"/>
                  <a:gd name="T2" fmla="*/ 0 w 13843"/>
                  <a:gd name="T3" fmla="*/ 0 h 20091"/>
                  <a:gd name="T4" fmla="*/ 0 w 13843"/>
                  <a:gd name="T5" fmla="*/ 0 h 20091"/>
                  <a:gd name="T6" fmla="*/ 0 60000 65536"/>
                  <a:gd name="T7" fmla="*/ 0 60000 65536"/>
                  <a:gd name="T8" fmla="*/ 0 60000 65536"/>
                  <a:gd name="T9" fmla="*/ 0 w 13843"/>
                  <a:gd name="T10" fmla="*/ 0 h 20091"/>
                  <a:gd name="T11" fmla="*/ 13843 w 13843"/>
                  <a:gd name="T12" fmla="*/ 20091 h 2009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843" h="20091" fill="none" extrusionOk="0">
                    <a:moveTo>
                      <a:pt x="7931" y="-1"/>
                    </a:moveTo>
                    <a:cubicBezTo>
                      <a:pt x="10076" y="846"/>
                      <a:pt x="12072" y="2031"/>
                      <a:pt x="13843" y="3509"/>
                    </a:cubicBezTo>
                  </a:path>
                  <a:path w="13843" h="20091" stroke="0" extrusionOk="0">
                    <a:moveTo>
                      <a:pt x="7931" y="-1"/>
                    </a:moveTo>
                    <a:cubicBezTo>
                      <a:pt x="10076" y="846"/>
                      <a:pt x="12072" y="2031"/>
                      <a:pt x="13843" y="3509"/>
                    </a:cubicBezTo>
                    <a:lnTo>
                      <a:pt x="0" y="20091"/>
                    </a:lnTo>
                    <a:lnTo>
                      <a:pt x="7931" y="-1"/>
                    </a:lnTo>
                    <a:close/>
                  </a:path>
                </a:pathLst>
              </a:custGeom>
              <a:noFill/>
              <a:ln w="19050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0" name="Arc 33"/>
              <p:cNvSpPr>
                <a:spLocks/>
              </p:cNvSpPr>
              <p:nvPr/>
            </p:nvSpPr>
            <p:spPr bwMode="auto">
              <a:xfrm rot="-1167149">
                <a:off x="2312" y="2832"/>
                <a:ext cx="853" cy="558"/>
              </a:xfrm>
              <a:custGeom>
                <a:avLst/>
                <a:gdLst>
                  <a:gd name="T0" fmla="*/ 0 w 13843"/>
                  <a:gd name="T1" fmla="*/ 0 h 20907"/>
                  <a:gd name="T2" fmla="*/ 0 w 13843"/>
                  <a:gd name="T3" fmla="*/ 0 h 20907"/>
                  <a:gd name="T4" fmla="*/ 0 w 13843"/>
                  <a:gd name="T5" fmla="*/ 0 h 20907"/>
                  <a:gd name="T6" fmla="*/ 0 60000 65536"/>
                  <a:gd name="T7" fmla="*/ 0 60000 65536"/>
                  <a:gd name="T8" fmla="*/ 0 60000 65536"/>
                  <a:gd name="T9" fmla="*/ 0 w 13843"/>
                  <a:gd name="T10" fmla="*/ 0 h 20907"/>
                  <a:gd name="T11" fmla="*/ 13843 w 13843"/>
                  <a:gd name="T12" fmla="*/ 20907 h 2090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843" h="20907" fill="none" extrusionOk="0">
                    <a:moveTo>
                      <a:pt x="5427" y="-1"/>
                    </a:moveTo>
                    <a:cubicBezTo>
                      <a:pt x="8517" y="802"/>
                      <a:pt x="11391" y="2279"/>
                      <a:pt x="13843" y="4325"/>
                    </a:cubicBezTo>
                  </a:path>
                  <a:path w="13843" h="20907" stroke="0" extrusionOk="0">
                    <a:moveTo>
                      <a:pt x="5427" y="-1"/>
                    </a:moveTo>
                    <a:cubicBezTo>
                      <a:pt x="8517" y="802"/>
                      <a:pt x="11391" y="2279"/>
                      <a:pt x="13843" y="4325"/>
                    </a:cubicBezTo>
                    <a:lnTo>
                      <a:pt x="0" y="20907"/>
                    </a:lnTo>
                    <a:lnTo>
                      <a:pt x="5427" y="-1"/>
                    </a:lnTo>
                    <a:close/>
                  </a:path>
                </a:pathLst>
              </a:custGeom>
              <a:noFill/>
              <a:ln w="19050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1" name="Arc 34"/>
              <p:cNvSpPr>
                <a:spLocks/>
              </p:cNvSpPr>
              <p:nvPr/>
            </p:nvSpPr>
            <p:spPr bwMode="auto">
              <a:xfrm rot="2068251" flipV="1">
                <a:off x="2049" y="1767"/>
                <a:ext cx="1175" cy="513"/>
              </a:xfrm>
              <a:custGeom>
                <a:avLst/>
                <a:gdLst>
                  <a:gd name="T0" fmla="*/ 0 w 19063"/>
                  <a:gd name="T1" fmla="*/ 0 h 19221"/>
                  <a:gd name="T2" fmla="*/ 0 w 19063"/>
                  <a:gd name="T3" fmla="*/ 0 h 19221"/>
                  <a:gd name="T4" fmla="*/ 0 w 19063"/>
                  <a:gd name="T5" fmla="*/ 0 h 19221"/>
                  <a:gd name="T6" fmla="*/ 0 60000 65536"/>
                  <a:gd name="T7" fmla="*/ 0 60000 65536"/>
                  <a:gd name="T8" fmla="*/ 0 60000 65536"/>
                  <a:gd name="T9" fmla="*/ 0 w 19063"/>
                  <a:gd name="T10" fmla="*/ 0 h 19221"/>
                  <a:gd name="T11" fmla="*/ 19063 w 19063"/>
                  <a:gd name="T12" fmla="*/ 19221 h 1922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063" h="19221" fill="none" extrusionOk="0">
                    <a:moveTo>
                      <a:pt x="9854" y="0"/>
                    </a:moveTo>
                    <a:cubicBezTo>
                      <a:pt x="13777" y="2011"/>
                      <a:pt x="16990" y="5174"/>
                      <a:pt x="19062" y="9064"/>
                    </a:cubicBezTo>
                  </a:path>
                  <a:path w="19063" h="19221" stroke="0" extrusionOk="0">
                    <a:moveTo>
                      <a:pt x="9854" y="0"/>
                    </a:moveTo>
                    <a:cubicBezTo>
                      <a:pt x="13777" y="2011"/>
                      <a:pt x="16990" y="5174"/>
                      <a:pt x="19062" y="9064"/>
                    </a:cubicBezTo>
                    <a:lnTo>
                      <a:pt x="0" y="19221"/>
                    </a:lnTo>
                    <a:lnTo>
                      <a:pt x="9854" y="0"/>
                    </a:lnTo>
                    <a:close/>
                  </a:path>
                </a:pathLst>
              </a:custGeom>
              <a:noFill/>
              <a:ln w="19050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2" name="Arc 35"/>
              <p:cNvSpPr>
                <a:spLocks/>
              </p:cNvSpPr>
              <p:nvPr/>
            </p:nvSpPr>
            <p:spPr bwMode="auto">
              <a:xfrm rot="1167149" flipV="1">
                <a:off x="2293" y="1959"/>
                <a:ext cx="853" cy="539"/>
              </a:xfrm>
              <a:custGeom>
                <a:avLst/>
                <a:gdLst>
                  <a:gd name="T0" fmla="*/ 0 w 13843"/>
                  <a:gd name="T1" fmla="*/ 0 h 20203"/>
                  <a:gd name="T2" fmla="*/ 0 w 13843"/>
                  <a:gd name="T3" fmla="*/ 0 h 20203"/>
                  <a:gd name="T4" fmla="*/ 0 w 13843"/>
                  <a:gd name="T5" fmla="*/ 0 h 20203"/>
                  <a:gd name="T6" fmla="*/ 0 60000 65536"/>
                  <a:gd name="T7" fmla="*/ 0 60000 65536"/>
                  <a:gd name="T8" fmla="*/ 0 60000 65536"/>
                  <a:gd name="T9" fmla="*/ 0 w 13843"/>
                  <a:gd name="T10" fmla="*/ 0 h 20203"/>
                  <a:gd name="T11" fmla="*/ 13843 w 13843"/>
                  <a:gd name="T12" fmla="*/ 20203 h 2020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843" h="20203" fill="none" extrusionOk="0">
                    <a:moveTo>
                      <a:pt x="7641" y="-1"/>
                    </a:moveTo>
                    <a:cubicBezTo>
                      <a:pt x="9896" y="852"/>
                      <a:pt x="11992" y="2076"/>
                      <a:pt x="13843" y="3621"/>
                    </a:cubicBezTo>
                  </a:path>
                  <a:path w="13843" h="20203" stroke="0" extrusionOk="0">
                    <a:moveTo>
                      <a:pt x="7641" y="-1"/>
                    </a:moveTo>
                    <a:cubicBezTo>
                      <a:pt x="9896" y="852"/>
                      <a:pt x="11992" y="2076"/>
                      <a:pt x="13843" y="3621"/>
                    </a:cubicBezTo>
                    <a:lnTo>
                      <a:pt x="0" y="20203"/>
                    </a:lnTo>
                    <a:lnTo>
                      <a:pt x="7641" y="-1"/>
                    </a:lnTo>
                    <a:close/>
                  </a:path>
                </a:pathLst>
              </a:custGeom>
              <a:noFill/>
              <a:ln w="19050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3" name="Rectangle 36"/>
            <p:cNvSpPr>
              <a:spLocks noChangeArrowheads="1"/>
            </p:cNvSpPr>
            <p:nvPr/>
          </p:nvSpPr>
          <p:spPr bwMode="auto">
            <a:xfrm>
              <a:off x="5437188" y="2212975"/>
              <a:ext cx="766763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algn="ctr" eaLnBrk="1" hangingPunct="1"/>
              <a:r>
                <a:rPr lang="en-US" altLang="zh-CN" sz="3200" b="0" i="1" dirty="0">
                  <a:latin typeface="宋体" charset="-122"/>
                  <a:ea typeface="宋体" charset="-122"/>
                </a:rPr>
                <a:t>Φ</a:t>
              </a:r>
              <a:r>
                <a:rPr kumimoji="1" lang="en-US" altLang="zh-CN" sz="3200" b="0" i="1" dirty="0">
                  <a:latin typeface="Times New Roman" pitchFamily="18" charset="0"/>
                  <a:ea typeface="宋体" charset="-122"/>
                </a:rPr>
                <a:t> </a:t>
              </a:r>
              <a:r>
                <a:rPr kumimoji="1" lang="en-US" altLang="zh-CN" sz="3200" b="0" i="1" baseline="-25000" dirty="0">
                  <a:latin typeface="Times New Roman" pitchFamily="18" charset="0"/>
                  <a:ea typeface="宋体" charset="-122"/>
                </a:rPr>
                <a:t>t</a:t>
              </a:r>
            </a:p>
          </p:txBody>
        </p:sp>
        <p:sp>
          <p:nvSpPr>
            <p:cNvPr id="34" name="Line 37"/>
            <p:cNvSpPr>
              <a:spLocks noChangeShapeType="1"/>
            </p:cNvSpPr>
            <p:nvPr/>
          </p:nvSpPr>
          <p:spPr bwMode="auto">
            <a:xfrm flipH="1">
              <a:off x="5346701" y="2911475"/>
              <a:ext cx="85725" cy="304800"/>
            </a:xfrm>
            <a:prstGeom prst="line">
              <a:avLst/>
            </a:prstGeom>
            <a:noFill/>
            <a:ln w="19050">
              <a:solidFill>
                <a:srgbClr val="CC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5" name="Rectangle 38"/>
            <p:cNvSpPr>
              <a:spLocks noChangeArrowheads="1"/>
            </p:cNvSpPr>
            <p:nvPr/>
          </p:nvSpPr>
          <p:spPr bwMode="auto">
            <a:xfrm>
              <a:off x="5281613" y="2898775"/>
              <a:ext cx="439738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algn="ctr" eaLnBrk="1" hangingPunct="1"/>
              <a:r>
                <a:rPr kumimoji="1" lang="en-US" altLang="zh-CN" sz="3200" i="1">
                  <a:latin typeface="Times New Roman" pitchFamily="18" charset="0"/>
                  <a:ea typeface="宋体" charset="-122"/>
                </a:rPr>
                <a:t>e</a:t>
              </a:r>
              <a:r>
                <a:rPr kumimoji="1" lang="en-US" altLang="zh-CN" sz="3200" i="1" baseline="-25000">
                  <a:latin typeface="Times New Roman" pitchFamily="18" charset="0"/>
                  <a:ea typeface="宋体" charset="-122"/>
                </a:rPr>
                <a:t>i</a:t>
              </a:r>
            </a:p>
          </p:txBody>
        </p:sp>
        <p:sp>
          <p:nvSpPr>
            <p:cNvPr id="36" name="Text Box 39"/>
            <p:cNvSpPr txBox="1">
              <a:spLocks noChangeArrowheads="1"/>
            </p:cNvSpPr>
            <p:nvPr/>
          </p:nvSpPr>
          <p:spPr bwMode="auto">
            <a:xfrm>
              <a:off x="4148138" y="1230313"/>
              <a:ext cx="1617663" cy="647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latin typeface="宋体" charset="-122"/>
                  <a:ea typeface="宋体" charset="-122"/>
                </a:rPr>
                <a:t>d</a:t>
              </a:r>
              <a:r>
                <a:rPr lang="en-US" altLang="zh-CN" sz="2800" i="1">
                  <a:latin typeface="宋体" charset="-122"/>
                  <a:ea typeface="宋体" charset="-122"/>
                </a:rPr>
                <a:t>Φ/</a:t>
              </a:r>
              <a:r>
                <a:rPr lang="en-US" altLang="zh-CN" sz="2800">
                  <a:latin typeface="宋体" charset="-122"/>
                  <a:ea typeface="宋体" charset="-122"/>
                </a:rPr>
                <a:t>d</a:t>
              </a:r>
              <a:r>
                <a:rPr lang="en-US" altLang="zh-CN" sz="2800" i="1">
                  <a:latin typeface="宋体" charset="-122"/>
                  <a:ea typeface="宋体" charset="-122"/>
                </a:rPr>
                <a:t>t</a:t>
              </a:r>
              <a:r>
                <a:rPr lang="en-US" altLang="zh-CN" sz="2800">
                  <a:latin typeface="宋体" charset="-122"/>
                  <a:ea typeface="宋体" charset="-122"/>
                </a:rPr>
                <a:t>&gt;0</a:t>
              </a:r>
              <a:endParaRPr lang="zh-CN" altLang="en-US" sz="2800">
                <a:latin typeface="宋体" charset="-122"/>
                <a:ea typeface="宋体" charset="-122"/>
              </a:endParaRPr>
            </a:p>
            <a:p>
              <a:pPr algn="ctr" eaLnBrk="1" hangingPunct="1">
                <a:lnSpc>
                  <a:spcPct val="30000"/>
                </a:lnSpc>
              </a:pPr>
              <a:r>
                <a:rPr lang="en-US" altLang="zh-CN" sz="2800" b="0" i="1">
                  <a:latin typeface="宋体" charset="-122"/>
                  <a:ea typeface="宋体" charset="-122"/>
                </a:rPr>
                <a:t>   </a:t>
              </a:r>
            </a:p>
          </p:txBody>
        </p:sp>
        <p:sp>
          <p:nvSpPr>
            <p:cNvPr id="37" name="Text Box 40"/>
            <p:cNvSpPr txBox="1">
              <a:spLocks noChangeArrowheads="1"/>
            </p:cNvSpPr>
            <p:nvPr/>
          </p:nvSpPr>
          <p:spPr bwMode="auto">
            <a:xfrm>
              <a:off x="3868738" y="3432175"/>
              <a:ext cx="2090738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zh-CN" altLang="en-US" sz="2800" b="0">
                  <a:latin typeface="Times New Roman" pitchFamily="18" charset="0"/>
                  <a:ea typeface="宋体" charset="-122"/>
                </a:rPr>
                <a:t>（</a:t>
              </a:r>
              <a:r>
                <a:rPr kumimoji="1" lang="en-US" altLang="zh-CN" sz="2800" b="0">
                  <a:latin typeface="Times New Roman" pitchFamily="18" charset="0"/>
                  <a:ea typeface="宋体" charset="-122"/>
                </a:rPr>
                <a:t>2</a:t>
              </a:r>
              <a:r>
                <a:rPr kumimoji="1" lang="zh-CN" altLang="en-US" sz="2800" b="0">
                  <a:latin typeface="Times New Roman" pitchFamily="18" charset="0"/>
                  <a:ea typeface="宋体" charset="-122"/>
                </a:rPr>
                <a:t>）</a:t>
              </a:r>
              <a:r>
                <a:rPr kumimoji="1" lang="zh-CN" altLang="en-US" sz="2800" b="0" i="1">
                  <a:latin typeface="Times New Roman" pitchFamily="18" charset="0"/>
                  <a:ea typeface="宋体" charset="-122"/>
                </a:rPr>
                <a:t>  </a:t>
              </a:r>
              <a:r>
                <a:rPr kumimoji="1" lang="en-US" altLang="zh-CN" sz="2800" b="0" i="1">
                  <a:latin typeface="Times New Roman" pitchFamily="18" charset="0"/>
                  <a:ea typeface="宋体" charset="-122"/>
                </a:rPr>
                <a:t>e</a:t>
              </a:r>
              <a:r>
                <a:rPr kumimoji="1" lang="en-US" altLang="zh-CN" sz="2800" b="0" i="1" baseline="-25000">
                  <a:latin typeface="Times New Roman" pitchFamily="18" charset="0"/>
                  <a:ea typeface="宋体" charset="-122"/>
                </a:rPr>
                <a:t>i </a:t>
              </a:r>
              <a:r>
                <a:rPr kumimoji="1" lang="en-US" altLang="zh-CN" sz="2800" b="0">
                  <a:latin typeface="Times New Roman" pitchFamily="18" charset="0"/>
                  <a:ea typeface="宋体" charset="-122"/>
                </a:rPr>
                <a:t>&lt;</a:t>
              </a:r>
              <a:r>
                <a:rPr kumimoji="1" lang="en-US" altLang="zh-CN" sz="2800" b="0" i="1">
                  <a:latin typeface="Times New Roman" pitchFamily="18" charset="0"/>
                  <a:ea typeface="宋体" charset="-122"/>
                </a:rPr>
                <a:t> </a:t>
              </a:r>
              <a:r>
                <a:rPr kumimoji="1" lang="en-US" altLang="zh-CN" sz="2800" b="0">
                  <a:latin typeface="Times New Roman" pitchFamily="18" charset="0"/>
                  <a:ea typeface="宋体" charset="-122"/>
                </a:rPr>
                <a:t> 0</a:t>
              </a:r>
            </a:p>
          </p:txBody>
        </p:sp>
        <p:grpSp>
          <p:nvGrpSpPr>
            <p:cNvPr id="38" name="Group 42"/>
            <p:cNvGrpSpPr>
              <a:grpSpLocks/>
            </p:cNvGrpSpPr>
            <p:nvPr/>
          </p:nvGrpSpPr>
          <p:grpSpPr bwMode="auto">
            <a:xfrm>
              <a:off x="5662613" y="2563813"/>
              <a:ext cx="2590800" cy="0"/>
              <a:chOff x="3914" y="2055"/>
              <a:chExt cx="1632" cy="0"/>
            </a:xfrm>
          </p:grpSpPr>
          <p:sp>
            <p:nvSpPr>
              <p:cNvPr id="45" name="Line 43"/>
              <p:cNvSpPr>
                <a:spLocks noChangeShapeType="1"/>
              </p:cNvSpPr>
              <p:nvPr/>
            </p:nvSpPr>
            <p:spPr bwMode="auto">
              <a:xfrm>
                <a:off x="3914" y="2055"/>
                <a:ext cx="432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grpSp>
            <p:nvGrpSpPr>
              <p:cNvPr id="46" name="Group 44"/>
              <p:cNvGrpSpPr>
                <a:grpSpLocks/>
              </p:cNvGrpSpPr>
              <p:nvPr/>
            </p:nvGrpSpPr>
            <p:grpSpPr bwMode="auto">
              <a:xfrm>
                <a:off x="4507" y="2055"/>
                <a:ext cx="1039" cy="0"/>
                <a:chOff x="1409" y="3120"/>
                <a:chExt cx="1039" cy="0"/>
              </a:xfrm>
            </p:grpSpPr>
            <p:sp>
              <p:nvSpPr>
                <p:cNvPr id="47" name="Line 45"/>
                <p:cNvSpPr>
                  <a:spLocks noChangeShapeType="1"/>
                </p:cNvSpPr>
                <p:nvPr/>
              </p:nvSpPr>
              <p:spPr bwMode="auto">
                <a:xfrm>
                  <a:off x="1409" y="3120"/>
                  <a:ext cx="215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Line 46"/>
                <p:cNvSpPr>
                  <a:spLocks noChangeShapeType="1"/>
                </p:cNvSpPr>
                <p:nvPr/>
              </p:nvSpPr>
              <p:spPr bwMode="auto">
                <a:xfrm>
                  <a:off x="1824" y="3120"/>
                  <a:ext cx="624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 type="oval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39" name="AutoShape 48"/>
            <p:cNvSpPr>
              <a:spLocks noChangeArrowheads="1"/>
            </p:cNvSpPr>
            <p:nvPr/>
          </p:nvSpPr>
          <p:spPr bwMode="auto">
            <a:xfrm>
              <a:off x="6945313" y="1878013"/>
              <a:ext cx="652463" cy="12192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3 w 21600"/>
                <a:gd name="T25" fmla="*/ 3150 h 21600"/>
                <a:gd name="T26" fmla="*/ 18447 w 21600"/>
                <a:gd name="T27" fmla="*/ 1845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800" y="10800"/>
                  </a:moveTo>
                  <a:cubicBezTo>
                    <a:pt x="1800" y="15771"/>
                    <a:pt x="5829" y="19800"/>
                    <a:pt x="10800" y="19800"/>
                  </a:cubicBezTo>
                  <a:cubicBezTo>
                    <a:pt x="15771" y="19800"/>
                    <a:pt x="19800" y="15771"/>
                    <a:pt x="19800" y="10800"/>
                  </a:cubicBezTo>
                  <a:cubicBezTo>
                    <a:pt x="19800" y="5829"/>
                    <a:pt x="15771" y="1800"/>
                    <a:pt x="10800" y="1800"/>
                  </a:cubicBezTo>
                  <a:cubicBezTo>
                    <a:pt x="5829" y="1800"/>
                    <a:pt x="1800" y="5829"/>
                    <a:pt x="1800" y="10800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0" name="Rectangle 49"/>
            <p:cNvSpPr>
              <a:spLocks noChangeArrowheads="1"/>
            </p:cNvSpPr>
            <p:nvPr/>
          </p:nvSpPr>
          <p:spPr bwMode="auto">
            <a:xfrm>
              <a:off x="7869238" y="2044700"/>
              <a:ext cx="723900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algn="ctr" eaLnBrk="1" hangingPunct="1"/>
              <a:r>
                <a:rPr lang="en-US" altLang="zh-CN" sz="3200" b="0" i="1">
                  <a:latin typeface="宋体" charset="-122"/>
                  <a:ea typeface="宋体" charset="-122"/>
                </a:rPr>
                <a:t>Φ</a:t>
              </a:r>
              <a:r>
                <a:rPr lang="en-US" altLang="zh-CN" sz="3200" b="0" i="1" baseline="-25000">
                  <a:latin typeface="宋体" charset="-122"/>
                  <a:ea typeface="宋体" charset="-122"/>
                </a:rPr>
                <a:t>t</a:t>
              </a:r>
              <a:endParaRPr kumimoji="1" lang="en-US" altLang="zh-CN" sz="3200" b="0" i="1" baseline="-25000">
                <a:latin typeface="宋体" charset="-122"/>
                <a:ea typeface="宋体" charset="-122"/>
              </a:endParaRPr>
            </a:p>
          </p:txBody>
        </p:sp>
        <p:sp>
          <p:nvSpPr>
            <p:cNvPr id="41" name="Line 50"/>
            <p:cNvSpPr>
              <a:spLocks noChangeShapeType="1"/>
            </p:cNvSpPr>
            <p:nvPr/>
          </p:nvSpPr>
          <p:spPr bwMode="auto">
            <a:xfrm flipV="1">
              <a:off x="7597776" y="2792413"/>
              <a:ext cx="119063" cy="211138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Rectangle 51"/>
            <p:cNvSpPr>
              <a:spLocks noChangeArrowheads="1"/>
            </p:cNvSpPr>
            <p:nvPr/>
          </p:nvSpPr>
          <p:spPr bwMode="auto">
            <a:xfrm>
              <a:off x="7532688" y="2765425"/>
              <a:ext cx="439738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algn="ctr" eaLnBrk="1" hangingPunct="1"/>
              <a:r>
                <a:rPr kumimoji="1" lang="en-US" altLang="zh-CN" sz="3200" i="1">
                  <a:latin typeface="Times New Roman" pitchFamily="18" charset="0"/>
                  <a:ea typeface="宋体" charset="-122"/>
                </a:rPr>
                <a:t>e</a:t>
              </a:r>
              <a:r>
                <a:rPr kumimoji="1" lang="en-US" altLang="zh-CN" sz="3200" i="1" baseline="-25000">
                  <a:latin typeface="Times New Roman" pitchFamily="18" charset="0"/>
                  <a:ea typeface="宋体" charset="-122"/>
                </a:rPr>
                <a:t>i</a:t>
              </a:r>
            </a:p>
          </p:txBody>
        </p:sp>
        <p:sp>
          <p:nvSpPr>
            <p:cNvPr id="43" name="Text Box 53"/>
            <p:cNvSpPr txBox="1">
              <a:spLocks noChangeArrowheads="1"/>
            </p:cNvSpPr>
            <p:nvPr/>
          </p:nvSpPr>
          <p:spPr bwMode="auto">
            <a:xfrm>
              <a:off x="6661151" y="3416300"/>
              <a:ext cx="1824038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zh-CN" altLang="en-US" sz="2800" b="0">
                  <a:latin typeface="Times New Roman" pitchFamily="18" charset="0"/>
                  <a:ea typeface="宋体" charset="-122"/>
                </a:rPr>
                <a:t>（</a:t>
              </a:r>
              <a:r>
                <a:rPr kumimoji="1" lang="en-US" altLang="zh-CN" sz="2800" b="0">
                  <a:latin typeface="Times New Roman" pitchFamily="18" charset="0"/>
                  <a:ea typeface="宋体" charset="-122"/>
                </a:rPr>
                <a:t>3</a:t>
              </a:r>
              <a:r>
                <a:rPr kumimoji="1" lang="zh-CN" altLang="en-US" sz="2800" b="0">
                  <a:latin typeface="Times New Roman" pitchFamily="18" charset="0"/>
                  <a:ea typeface="宋体" charset="-122"/>
                </a:rPr>
                <a:t>）</a:t>
              </a:r>
              <a:r>
                <a:rPr kumimoji="1" lang="en-US" altLang="zh-CN" sz="2800" b="0" i="1">
                  <a:latin typeface="Times New Roman" pitchFamily="18" charset="0"/>
                  <a:ea typeface="宋体" charset="-122"/>
                </a:rPr>
                <a:t>e</a:t>
              </a:r>
              <a:r>
                <a:rPr kumimoji="1" lang="en-US" altLang="zh-CN" sz="2800" b="0" i="1" baseline="-25000">
                  <a:latin typeface="Times New Roman" pitchFamily="18" charset="0"/>
                  <a:ea typeface="宋体" charset="-122"/>
                </a:rPr>
                <a:t>i </a:t>
              </a:r>
              <a:r>
                <a:rPr kumimoji="1" lang="en-US" altLang="zh-CN" sz="2800" b="0" i="1">
                  <a:latin typeface="Times New Roman" pitchFamily="18" charset="0"/>
                  <a:ea typeface="宋体" charset="-122"/>
                </a:rPr>
                <a:t> </a:t>
              </a:r>
              <a:r>
                <a:rPr kumimoji="1" lang="en-US" altLang="zh-CN" sz="2800" b="0">
                  <a:latin typeface="Times New Roman" pitchFamily="18" charset="0"/>
                  <a:ea typeface="宋体" charset="-122"/>
                </a:rPr>
                <a:t>&gt;0</a:t>
              </a:r>
            </a:p>
          </p:txBody>
        </p:sp>
        <p:sp>
          <p:nvSpPr>
            <p:cNvPr id="44" name="Text Box 54"/>
            <p:cNvSpPr txBox="1">
              <a:spLocks noChangeArrowheads="1"/>
            </p:cNvSpPr>
            <p:nvPr/>
          </p:nvSpPr>
          <p:spPr bwMode="auto">
            <a:xfrm>
              <a:off x="6516688" y="1201738"/>
              <a:ext cx="1617663" cy="647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latin typeface="宋体" charset="-122"/>
                  <a:ea typeface="宋体" charset="-122"/>
                </a:rPr>
                <a:t>d</a:t>
              </a:r>
              <a:r>
                <a:rPr lang="en-US" altLang="zh-CN" sz="2800" i="1">
                  <a:latin typeface="宋体" charset="-122"/>
                  <a:ea typeface="宋体" charset="-122"/>
                </a:rPr>
                <a:t>Φ/</a:t>
              </a:r>
              <a:r>
                <a:rPr lang="en-US" altLang="zh-CN" sz="2800">
                  <a:latin typeface="宋体" charset="-122"/>
                  <a:ea typeface="宋体" charset="-122"/>
                </a:rPr>
                <a:t>d</a:t>
              </a:r>
              <a:r>
                <a:rPr lang="en-US" altLang="zh-CN" sz="2800" i="1">
                  <a:latin typeface="宋体" charset="-122"/>
                  <a:ea typeface="宋体" charset="-122"/>
                </a:rPr>
                <a:t>t</a:t>
              </a:r>
              <a:r>
                <a:rPr lang="en-US" altLang="zh-CN" sz="2800">
                  <a:latin typeface="宋体" charset="-122"/>
                  <a:ea typeface="宋体" charset="-122"/>
                </a:rPr>
                <a:t>&lt;0</a:t>
              </a:r>
              <a:endParaRPr lang="zh-CN" altLang="en-US" sz="2800">
                <a:latin typeface="宋体" charset="-122"/>
                <a:ea typeface="宋体" charset="-122"/>
              </a:endParaRPr>
            </a:p>
            <a:p>
              <a:pPr algn="ctr" eaLnBrk="1" hangingPunct="1">
                <a:lnSpc>
                  <a:spcPct val="30000"/>
                </a:lnSpc>
              </a:pPr>
              <a:r>
                <a:rPr lang="en-US" altLang="zh-CN" sz="2800" b="0" i="1">
                  <a:latin typeface="宋体" charset="-122"/>
                  <a:ea typeface="宋体" charset="-122"/>
                </a:rPr>
                <a:t>   </a:t>
              </a:r>
            </a:p>
          </p:txBody>
        </p:sp>
      </p:grp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801" y="3968544"/>
            <a:ext cx="1095375" cy="146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8107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0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0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/>
      <p:bldP spid="8" grpId="0" animBg="1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76212"/>
            <a:ext cx="3438636" cy="367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88" y="724284"/>
            <a:ext cx="2352627" cy="31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570" y="1219603"/>
            <a:ext cx="1368152" cy="360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906180" y="5396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电磁力</a:t>
            </a:r>
            <a:endParaRPr lang="zh-CN" altLang="en-US" dirty="0"/>
          </a:p>
        </p:txBody>
      </p:sp>
      <p:sp>
        <p:nvSpPr>
          <p:cNvPr id="10" name="右箭头 9"/>
          <p:cNvSpPr/>
          <p:nvPr/>
        </p:nvSpPr>
        <p:spPr>
          <a:xfrm>
            <a:off x="3771847" y="814458"/>
            <a:ext cx="1312750" cy="1803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11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603" y="1985338"/>
            <a:ext cx="1220707" cy="288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23490" y="19446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电磁转矩</a:t>
            </a:r>
            <a:endParaRPr lang="zh-CN" altLang="en-US" dirty="0"/>
          </a:p>
        </p:txBody>
      </p:sp>
      <p:pic>
        <p:nvPicPr>
          <p:cNvPr id="4112" name="Picture 1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88" y="3913813"/>
            <a:ext cx="947347" cy="467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3" name="Picture 1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384" y="4732267"/>
            <a:ext cx="1667243" cy="517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 descr="https://i02piccdn.sogoucdn.com/ca49eb814ce095f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48414"/>
            <a:ext cx="2238375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47" y="1944688"/>
            <a:ext cx="1312750" cy="196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827584" y="5661248"/>
            <a:ext cx="4572000" cy="7294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  <a:buFontTx/>
              <a:buNone/>
            </a:pPr>
            <a:r>
              <a:rPr lang="en-US" altLang="zh-CN" b="1" dirty="0">
                <a:latin typeface="楷体_GB2312" pitchFamily="49" charset="-122"/>
                <a:ea typeface="楷体_GB2312" pitchFamily="49" charset="-122"/>
              </a:rPr>
              <a:t> 3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）磁极间的力</a:t>
            </a:r>
          </a:p>
          <a:p>
            <a:pPr>
              <a:lnSpc>
                <a:spcPct val="115000"/>
              </a:lnSpc>
              <a:buFontTx/>
              <a:buNone/>
            </a:pP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  同性相斥，异性相吸，与距离平方成反比。</a:t>
            </a:r>
            <a:endParaRPr lang="zh-CN" altLang="en-US" dirty="0"/>
          </a:p>
        </p:txBody>
      </p:sp>
      <p:pic>
        <p:nvPicPr>
          <p:cNvPr id="9220" name="Picture 4" descr="https://i03picsos.sogoucdn.com/2cba6f714d5fc90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343" y="4307738"/>
            <a:ext cx="4320480" cy="173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12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 sz="quarter"/>
          </p:nvPr>
        </p:nvSpPr>
        <p:spPr bwMode="auto">
          <a:xfrm>
            <a:off x="466725" y="1052513"/>
            <a:ext cx="4259263" cy="561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2800" b="1" smtClean="0">
                <a:ea typeface="楷体_GB2312" pitchFamily="49" charset="-122"/>
              </a:rPr>
              <a:t>圆柱面磁场间的力矩</a:t>
            </a:r>
          </a:p>
        </p:txBody>
      </p:sp>
      <p:grpSp>
        <p:nvGrpSpPr>
          <p:cNvPr id="47107" name="Group 27"/>
          <p:cNvGrpSpPr>
            <a:grpSpLocks/>
          </p:cNvGrpSpPr>
          <p:nvPr/>
        </p:nvGrpSpPr>
        <p:grpSpPr bwMode="auto">
          <a:xfrm>
            <a:off x="533400" y="1812925"/>
            <a:ext cx="8229600" cy="4194175"/>
            <a:chOff x="336" y="1142"/>
            <a:chExt cx="5184" cy="2642"/>
          </a:xfrm>
        </p:grpSpPr>
        <p:pic>
          <p:nvPicPr>
            <p:cNvPr id="47109" name="Picture 5" descr="04a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" y="1142"/>
              <a:ext cx="1381" cy="1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110" name="Picture 6" descr="tu04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" y="1142"/>
              <a:ext cx="1327" cy="1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111" name="Picture 7" descr="tu04c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" y="1142"/>
              <a:ext cx="1488" cy="1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7112" name="Group 26"/>
            <p:cNvGrpSpPr>
              <a:grpSpLocks/>
            </p:cNvGrpSpPr>
            <p:nvPr/>
          </p:nvGrpSpPr>
          <p:grpSpPr bwMode="auto">
            <a:xfrm>
              <a:off x="336" y="2736"/>
              <a:ext cx="4725" cy="1048"/>
              <a:chOff x="336" y="2736"/>
              <a:chExt cx="4725" cy="1048"/>
            </a:xfrm>
          </p:grpSpPr>
          <p:graphicFrame>
            <p:nvGraphicFramePr>
              <p:cNvPr id="47113" name="Object 3"/>
              <p:cNvGraphicFramePr>
                <a:graphicFrameLocks noChangeAspect="1"/>
              </p:cNvGraphicFramePr>
              <p:nvPr/>
            </p:nvGraphicFramePr>
            <p:xfrm>
              <a:off x="528" y="2784"/>
              <a:ext cx="354" cy="49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506" name="Equation" r:id="rId6" imgW="126725" imgH="177415" progId="Equation.DSMT4">
                      <p:embed/>
                    </p:oleObj>
                  </mc:Choice>
                  <mc:Fallback>
                    <p:oleObj name="Equation" r:id="rId6" imgW="126725" imgH="177415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8" y="2784"/>
                            <a:ext cx="354" cy="49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7114" name="Object 4"/>
              <p:cNvGraphicFramePr>
                <a:graphicFrameLocks noChangeAspect="1"/>
              </p:cNvGraphicFramePr>
              <p:nvPr/>
            </p:nvGraphicFramePr>
            <p:xfrm>
              <a:off x="1536" y="2736"/>
              <a:ext cx="378" cy="46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507" name="Equation" r:id="rId8" imgW="164957" imgH="203024" progId="Equation.DSMT4">
                      <p:embed/>
                    </p:oleObj>
                  </mc:Choice>
                  <mc:Fallback>
                    <p:oleObj name="Equation" r:id="rId8" imgW="164957" imgH="203024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36" y="2736"/>
                            <a:ext cx="378" cy="46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7115" name="Object 8"/>
              <p:cNvGraphicFramePr>
                <a:graphicFrameLocks noChangeAspect="1"/>
              </p:cNvGraphicFramePr>
              <p:nvPr/>
            </p:nvGraphicFramePr>
            <p:xfrm>
              <a:off x="1536" y="3359"/>
              <a:ext cx="297" cy="41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508" name="Equation" r:id="rId10" imgW="126725" imgH="177415" progId="Equation.DSMT4">
                      <p:embed/>
                    </p:oleObj>
                  </mc:Choice>
                  <mc:Fallback>
                    <p:oleObj name="Equation" r:id="rId10" imgW="126725" imgH="177415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36" y="3359"/>
                            <a:ext cx="297" cy="41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7116" name="Object 9"/>
              <p:cNvGraphicFramePr>
                <a:graphicFrameLocks noChangeAspect="1"/>
              </p:cNvGraphicFramePr>
              <p:nvPr/>
            </p:nvGraphicFramePr>
            <p:xfrm>
              <a:off x="4604" y="3249"/>
              <a:ext cx="427" cy="46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509" name="Equation" r:id="rId12" imgW="139639" imgH="152334" progId="Equation.DSMT4">
                      <p:embed/>
                    </p:oleObj>
                  </mc:Choice>
                  <mc:Fallback>
                    <p:oleObj name="Equation" r:id="rId12" imgW="139639" imgH="152334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04" y="3249"/>
                            <a:ext cx="427" cy="46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7117" name="Object 10"/>
              <p:cNvGraphicFramePr>
                <a:graphicFrameLocks noChangeAspect="1"/>
              </p:cNvGraphicFramePr>
              <p:nvPr/>
            </p:nvGraphicFramePr>
            <p:xfrm>
              <a:off x="3016" y="3339"/>
              <a:ext cx="396" cy="4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510" name="Equation" r:id="rId14" imgW="139639" imgH="152334" progId="Equation.DSMT4">
                      <p:embed/>
                    </p:oleObj>
                  </mc:Choice>
                  <mc:Fallback>
                    <p:oleObj name="Equation" r:id="rId14" imgW="139639" imgH="152334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16" y="3339"/>
                            <a:ext cx="396" cy="43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7118" name="Object 12"/>
              <p:cNvGraphicFramePr>
                <a:graphicFrameLocks noChangeAspect="1"/>
              </p:cNvGraphicFramePr>
              <p:nvPr/>
            </p:nvGraphicFramePr>
            <p:xfrm>
              <a:off x="336" y="3360"/>
              <a:ext cx="768" cy="4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511" name="Equation" r:id="rId16" imgW="368140" imgH="203112" progId="Equation.DSMT4">
                      <p:embed/>
                    </p:oleObj>
                  </mc:Choice>
                  <mc:Fallback>
                    <p:oleObj name="Equation" r:id="rId16" imgW="368140" imgH="203112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6" y="3360"/>
                            <a:ext cx="768" cy="42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7119" name="Object 13"/>
              <p:cNvGraphicFramePr>
                <a:graphicFrameLocks noChangeAspect="1"/>
              </p:cNvGraphicFramePr>
              <p:nvPr/>
            </p:nvGraphicFramePr>
            <p:xfrm>
              <a:off x="4558" y="2750"/>
              <a:ext cx="503" cy="4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512" name="Equation" r:id="rId18" imgW="241195" imgH="203112" progId="Equation.DSMT4">
                      <p:embed/>
                    </p:oleObj>
                  </mc:Choice>
                  <mc:Fallback>
                    <p:oleObj name="Equation" r:id="rId18" imgW="241195" imgH="203112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58" y="2750"/>
                            <a:ext cx="503" cy="42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7120" name="Object 22"/>
              <p:cNvGraphicFramePr>
                <a:graphicFrameLocks noChangeAspect="1"/>
              </p:cNvGraphicFramePr>
              <p:nvPr/>
            </p:nvGraphicFramePr>
            <p:xfrm>
              <a:off x="2789" y="2795"/>
              <a:ext cx="368" cy="45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513" name="Equation" r:id="rId20" imgW="164957" imgH="203024" progId="Equation.DSMT4">
                      <p:embed/>
                    </p:oleObj>
                  </mc:Choice>
                  <mc:Fallback>
                    <p:oleObj name="Equation" r:id="rId20" imgW="164957" imgH="203024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89" y="2795"/>
                            <a:ext cx="368" cy="45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7121" name="Object 24"/>
              <p:cNvGraphicFramePr>
                <a:graphicFrameLocks noChangeAspect="1"/>
              </p:cNvGraphicFramePr>
              <p:nvPr/>
            </p:nvGraphicFramePr>
            <p:xfrm>
              <a:off x="3243" y="2795"/>
              <a:ext cx="503" cy="4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514" name="Equation" r:id="rId21" imgW="241195" imgH="203112" progId="Equation.DSMT4">
                      <p:embed/>
                    </p:oleObj>
                  </mc:Choice>
                  <mc:Fallback>
                    <p:oleObj name="Equation" r:id="rId21" imgW="241195" imgH="203112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43" y="2795"/>
                            <a:ext cx="503" cy="42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7122" name="Line 25"/>
              <p:cNvSpPr>
                <a:spLocks noChangeShapeType="1"/>
              </p:cNvSpPr>
              <p:nvPr/>
            </p:nvSpPr>
            <p:spPr bwMode="auto">
              <a:xfrm>
                <a:off x="3107" y="3037"/>
                <a:ext cx="13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</p:grpSp>
      <p:sp>
        <p:nvSpPr>
          <p:cNvPr id="47108" name="Text Box 28"/>
          <p:cNvSpPr txBox="1">
            <a:spLocks noChangeArrowheads="1"/>
          </p:cNvSpPr>
          <p:nvPr/>
        </p:nvSpPr>
        <p:spPr bwMode="auto">
          <a:xfrm>
            <a:off x="395288" y="260350"/>
            <a:ext cx="6248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3200" dirty="0" smtClean="0">
                <a:solidFill>
                  <a:schemeClr val="tx2"/>
                </a:solidFill>
                <a:latin typeface="楷体_GB2312" pitchFamily="49" charset="-122"/>
              </a:rPr>
              <a:t>磁路</a:t>
            </a:r>
            <a:r>
              <a:rPr lang="zh-CN" altLang="en-US" sz="3200" dirty="0">
                <a:solidFill>
                  <a:schemeClr val="tx2"/>
                </a:solidFill>
                <a:latin typeface="楷体_GB2312" pitchFamily="49" charset="-122"/>
              </a:rPr>
              <a:t>的基本定律</a:t>
            </a:r>
          </a:p>
        </p:txBody>
      </p:sp>
    </p:spTree>
    <p:extLst>
      <p:ext uri="{BB962C8B-B14F-4D97-AF65-F5344CB8AC3E}">
        <p14:creationId xmlns:p14="http://schemas.microsoft.com/office/powerpoint/2010/main" val="3150808152"/>
      </p:ext>
    </p:extLst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2"/>
          <p:cNvSpPr>
            <a:spLocks noGrp="1" noChangeArrowheads="1"/>
          </p:cNvSpPr>
          <p:nvPr>
            <p:ph type="title" sz="quarter"/>
          </p:nvPr>
        </p:nvSpPr>
        <p:spPr bwMode="auto">
          <a:xfrm>
            <a:off x="466725" y="1052513"/>
            <a:ext cx="5618163" cy="561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2800" b="1" smtClean="0">
                <a:ea typeface="楷体_GB2312" pitchFamily="49" charset="-122"/>
              </a:rPr>
              <a:t>圆柱面磁场间的力矩</a:t>
            </a:r>
          </a:p>
        </p:txBody>
      </p:sp>
      <p:grpSp>
        <p:nvGrpSpPr>
          <p:cNvPr id="48131" name="Group 34"/>
          <p:cNvGrpSpPr>
            <a:grpSpLocks/>
          </p:cNvGrpSpPr>
          <p:nvPr/>
        </p:nvGrpSpPr>
        <p:grpSpPr bwMode="auto">
          <a:xfrm>
            <a:off x="323850" y="2060575"/>
            <a:ext cx="8589963" cy="3636963"/>
            <a:chOff x="295" y="1279"/>
            <a:chExt cx="5411" cy="2291"/>
          </a:xfrm>
        </p:grpSpPr>
        <p:graphicFrame>
          <p:nvGraphicFramePr>
            <p:cNvPr id="48133" name="Object 4"/>
            <p:cNvGraphicFramePr>
              <a:graphicFrameLocks noChangeAspect="1"/>
            </p:cNvGraphicFramePr>
            <p:nvPr/>
          </p:nvGraphicFramePr>
          <p:xfrm>
            <a:off x="4775" y="2722"/>
            <a:ext cx="554" cy="3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70" name="Equation" r:id="rId3" imgW="317225" imgH="203024" progId="Equation.DSMT4">
                    <p:embed/>
                  </p:oleObj>
                </mc:Choice>
                <mc:Fallback>
                  <p:oleObj name="Equation" r:id="rId3" imgW="317225" imgH="203024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75" y="2722"/>
                          <a:ext cx="554" cy="3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48134" name="Picture 8" descr="tu04d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" y="1298"/>
              <a:ext cx="1410" cy="1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135" name="Picture 9" descr="tu04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0" y="1298"/>
              <a:ext cx="1386" cy="1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48136" name="Object 10"/>
            <p:cNvGraphicFramePr>
              <a:graphicFrameLocks noChangeAspect="1"/>
            </p:cNvGraphicFramePr>
            <p:nvPr/>
          </p:nvGraphicFramePr>
          <p:xfrm>
            <a:off x="4921" y="3153"/>
            <a:ext cx="275" cy="3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71" name="Equation" r:id="rId7" imgW="126725" imgH="177415" progId="Equation.DSMT4">
                    <p:embed/>
                  </p:oleObj>
                </mc:Choice>
                <mc:Fallback>
                  <p:oleObj name="Equation" r:id="rId7" imgW="126725" imgH="177415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21" y="3153"/>
                          <a:ext cx="275" cy="3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137" name="Object 11"/>
            <p:cNvGraphicFramePr>
              <a:graphicFrameLocks noChangeAspect="1"/>
            </p:cNvGraphicFramePr>
            <p:nvPr/>
          </p:nvGraphicFramePr>
          <p:xfrm>
            <a:off x="3766" y="3203"/>
            <a:ext cx="306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72" name="Equation" r:id="rId9" imgW="139639" imgH="152334" progId="Equation.DSMT4">
                    <p:embed/>
                  </p:oleObj>
                </mc:Choice>
                <mc:Fallback>
                  <p:oleObj name="Equation" r:id="rId9" imgW="139639" imgH="152334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66" y="3203"/>
                          <a:ext cx="306" cy="3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8138" name="Group 27"/>
            <p:cNvGrpSpPr>
              <a:grpSpLocks/>
            </p:cNvGrpSpPr>
            <p:nvPr/>
          </p:nvGrpSpPr>
          <p:grpSpPr bwMode="auto">
            <a:xfrm>
              <a:off x="295" y="2704"/>
              <a:ext cx="2767" cy="866"/>
              <a:chOff x="431" y="2523"/>
              <a:chExt cx="2767" cy="866"/>
            </a:xfrm>
          </p:grpSpPr>
          <p:graphicFrame>
            <p:nvGraphicFramePr>
              <p:cNvPr id="48143" name="Object 16"/>
              <p:cNvGraphicFramePr>
                <a:graphicFrameLocks noChangeAspect="1"/>
              </p:cNvGraphicFramePr>
              <p:nvPr/>
            </p:nvGraphicFramePr>
            <p:xfrm>
              <a:off x="543" y="2563"/>
              <a:ext cx="208" cy="41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573" name="Equation" r:id="rId11" imgW="126725" imgH="177415" progId="Equation.DSMT4">
                      <p:embed/>
                    </p:oleObj>
                  </mc:Choice>
                  <mc:Fallback>
                    <p:oleObj name="Equation" r:id="rId11" imgW="126725" imgH="177415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43" y="2563"/>
                            <a:ext cx="208" cy="41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8144" name="Object 17"/>
              <p:cNvGraphicFramePr>
                <a:graphicFrameLocks noChangeAspect="1"/>
              </p:cNvGraphicFramePr>
              <p:nvPr/>
            </p:nvGraphicFramePr>
            <p:xfrm>
              <a:off x="1134" y="2523"/>
              <a:ext cx="221" cy="38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574" name="Equation" r:id="rId13" imgW="164957" imgH="203024" progId="Equation.DSMT4">
                      <p:embed/>
                    </p:oleObj>
                  </mc:Choice>
                  <mc:Fallback>
                    <p:oleObj name="Equation" r:id="rId13" imgW="164957" imgH="203024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34" y="2523"/>
                            <a:ext cx="221" cy="38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8145" name="Object 18"/>
              <p:cNvGraphicFramePr>
                <a:graphicFrameLocks noChangeAspect="1"/>
              </p:cNvGraphicFramePr>
              <p:nvPr/>
            </p:nvGraphicFramePr>
            <p:xfrm>
              <a:off x="1134" y="3038"/>
              <a:ext cx="174" cy="34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575" name="Equation" r:id="rId15" imgW="126725" imgH="177415" progId="Equation.DSMT4">
                      <p:embed/>
                    </p:oleObj>
                  </mc:Choice>
                  <mc:Fallback>
                    <p:oleObj name="Equation" r:id="rId15" imgW="126725" imgH="177415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34" y="3038"/>
                            <a:ext cx="174" cy="34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8146" name="Object 20"/>
              <p:cNvGraphicFramePr>
                <a:graphicFrameLocks noChangeAspect="1"/>
              </p:cNvGraphicFramePr>
              <p:nvPr/>
            </p:nvGraphicFramePr>
            <p:xfrm>
              <a:off x="2000" y="3021"/>
              <a:ext cx="232" cy="35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576" name="Equation" r:id="rId17" imgW="139639" imgH="152334" progId="Equation.DSMT4">
                      <p:embed/>
                    </p:oleObj>
                  </mc:Choice>
                  <mc:Fallback>
                    <p:oleObj name="Equation" r:id="rId17" imgW="139639" imgH="152334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00" y="3021"/>
                            <a:ext cx="232" cy="35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8147" name="Object 21"/>
              <p:cNvGraphicFramePr>
                <a:graphicFrameLocks noChangeAspect="1"/>
              </p:cNvGraphicFramePr>
              <p:nvPr/>
            </p:nvGraphicFramePr>
            <p:xfrm>
              <a:off x="431" y="3039"/>
              <a:ext cx="450" cy="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577" name="Equation" r:id="rId19" imgW="368140" imgH="203112" progId="Equation.DSMT4">
                      <p:embed/>
                    </p:oleObj>
                  </mc:Choice>
                  <mc:Fallback>
                    <p:oleObj name="Equation" r:id="rId19" imgW="368140" imgH="203112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1" y="3039"/>
                            <a:ext cx="450" cy="35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8148" name="Object 22"/>
              <p:cNvGraphicFramePr>
                <a:graphicFrameLocks noChangeAspect="1"/>
              </p:cNvGraphicFramePr>
              <p:nvPr/>
            </p:nvGraphicFramePr>
            <p:xfrm>
              <a:off x="2903" y="2565"/>
              <a:ext cx="295" cy="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578" name="Equation" r:id="rId21" imgW="241195" imgH="203112" progId="Equation.DSMT4">
                      <p:embed/>
                    </p:oleObj>
                  </mc:Choice>
                  <mc:Fallback>
                    <p:oleObj name="Equation" r:id="rId21" imgW="241195" imgH="203112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03" y="2565"/>
                            <a:ext cx="295" cy="35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8149" name="Object 23"/>
              <p:cNvGraphicFramePr>
                <a:graphicFrameLocks noChangeAspect="1"/>
              </p:cNvGraphicFramePr>
              <p:nvPr/>
            </p:nvGraphicFramePr>
            <p:xfrm>
              <a:off x="1867" y="2572"/>
              <a:ext cx="216" cy="3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579" name="Equation" r:id="rId23" imgW="164957" imgH="203024" progId="Equation.DSMT4">
                      <p:embed/>
                    </p:oleObj>
                  </mc:Choice>
                  <mc:Fallback>
                    <p:oleObj name="Equation" r:id="rId23" imgW="164957" imgH="203024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67" y="2572"/>
                            <a:ext cx="216" cy="3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8150" name="Object 24"/>
              <p:cNvGraphicFramePr>
                <a:graphicFrameLocks noChangeAspect="1"/>
              </p:cNvGraphicFramePr>
              <p:nvPr/>
            </p:nvGraphicFramePr>
            <p:xfrm>
              <a:off x="2133" y="2572"/>
              <a:ext cx="295" cy="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580" name="Equation" r:id="rId24" imgW="241195" imgH="203112" progId="Equation.DSMT4">
                      <p:embed/>
                    </p:oleObj>
                  </mc:Choice>
                  <mc:Fallback>
                    <p:oleObj name="Equation" r:id="rId24" imgW="241195" imgH="203112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133" y="2572"/>
                            <a:ext cx="295" cy="35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8151" name="Line 25"/>
              <p:cNvSpPr>
                <a:spLocks noChangeShapeType="1"/>
              </p:cNvSpPr>
              <p:nvPr/>
            </p:nvSpPr>
            <p:spPr bwMode="auto">
              <a:xfrm>
                <a:off x="2054" y="2772"/>
                <a:ext cx="79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aphicFrame>
            <p:nvGraphicFramePr>
              <p:cNvPr id="48152" name="Object 26"/>
              <p:cNvGraphicFramePr>
                <a:graphicFrameLocks noChangeAspect="1"/>
              </p:cNvGraphicFramePr>
              <p:nvPr/>
            </p:nvGraphicFramePr>
            <p:xfrm>
              <a:off x="2925" y="3017"/>
              <a:ext cx="232" cy="35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581" name="Equation" r:id="rId25" imgW="139639" imgH="152334" progId="Equation.DSMT4">
                      <p:embed/>
                    </p:oleObj>
                  </mc:Choice>
                  <mc:Fallback>
                    <p:oleObj name="Equation" r:id="rId25" imgW="139639" imgH="152334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25" y="3017"/>
                            <a:ext cx="232" cy="35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48139" name="Object 28"/>
            <p:cNvGraphicFramePr>
              <a:graphicFrameLocks noChangeAspect="1"/>
            </p:cNvGraphicFramePr>
            <p:nvPr/>
          </p:nvGraphicFramePr>
          <p:xfrm>
            <a:off x="3484" y="2745"/>
            <a:ext cx="295" cy="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82" name="Equation" r:id="rId26" imgW="241195" imgH="203112" progId="Equation.DSMT4">
                    <p:embed/>
                  </p:oleObj>
                </mc:Choice>
                <mc:Fallback>
                  <p:oleObj name="Equation" r:id="rId26" imgW="241195" imgH="203112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84" y="2745"/>
                          <a:ext cx="295" cy="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140" name="Object 29"/>
            <p:cNvGraphicFramePr>
              <a:graphicFrameLocks noChangeAspect="1"/>
            </p:cNvGraphicFramePr>
            <p:nvPr/>
          </p:nvGraphicFramePr>
          <p:xfrm>
            <a:off x="3904" y="2722"/>
            <a:ext cx="554" cy="3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83" name="Equation" r:id="rId27" imgW="317225" imgH="203024" progId="Equation.DSMT4">
                    <p:embed/>
                  </p:oleObj>
                </mc:Choice>
                <mc:Fallback>
                  <p:oleObj name="Equation" r:id="rId27" imgW="317225" imgH="203024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04" y="2722"/>
                          <a:ext cx="554" cy="3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41" name="Line 30"/>
            <p:cNvSpPr>
              <a:spLocks noChangeShapeType="1"/>
            </p:cNvSpPr>
            <p:nvPr/>
          </p:nvSpPr>
          <p:spPr bwMode="auto">
            <a:xfrm flipV="1">
              <a:off x="3793" y="2931"/>
              <a:ext cx="13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pic>
          <p:nvPicPr>
            <p:cNvPr id="48142" name="Picture 33" descr="tu04c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0" y="1279"/>
              <a:ext cx="1451" cy="1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8132" name="Text Box 35"/>
          <p:cNvSpPr txBox="1">
            <a:spLocks noChangeArrowheads="1"/>
          </p:cNvSpPr>
          <p:nvPr/>
        </p:nvSpPr>
        <p:spPr bwMode="auto">
          <a:xfrm>
            <a:off x="395288" y="260350"/>
            <a:ext cx="6248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3200" dirty="0" smtClean="0">
                <a:solidFill>
                  <a:schemeClr val="tx2"/>
                </a:solidFill>
                <a:latin typeface="楷体_GB2312" pitchFamily="49" charset="-122"/>
              </a:rPr>
              <a:t>磁路</a:t>
            </a:r>
            <a:r>
              <a:rPr lang="zh-CN" altLang="en-US" sz="3200" dirty="0">
                <a:solidFill>
                  <a:schemeClr val="tx2"/>
                </a:solidFill>
                <a:latin typeface="楷体_GB2312" pitchFamily="49" charset="-122"/>
              </a:rPr>
              <a:t>的基本定律</a:t>
            </a:r>
          </a:p>
        </p:txBody>
      </p:sp>
    </p:spTree>
    <p:extLst>
      <p:ext uri="{BB962C8B-B14F-4D97-AF65-F5344CB8AC3E}">
        <p14:creationId xmlns:p14="http://schemas.microsoft.com/office/powerpoint/2010/main" val="756853133"/>
      </p:ext>
    </p:extLst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54" name="Group 15"/>
          <p:cNvGrpSpPr>
            <a:grpSpLocks/>
          </p:cNvGrpSpPr>
          <p:nvPr/>
        </p:nvGrpSpPr>
        <p:grpSpPr bwMode="auto">
          <a:xfrm>
            <a:off x="635000" y="1708150"/>
            <a:ext cx="8461375" cy="4592638"/>
            <a:chOff x="400" y="1076"/>
            <a:chExt cx="5330" cy="2893"/>
          </a:xfrm>
        </p:grpSpPr>
        <p:graphicFrame>
          <p:nvGraphicFramePr>
            <p:cNvPr id="49157" name="Object 3"/>
            <p:cNvGraphicFramePr>
              <a:graphicFrameLocks noChangeAspect="1"/>
            </p:cNvGraphicFramePr>
            <p:nvPr/>
          </p:nvGraphicFramePr>
          <p:xfrm>
            <a:off x="3473" y="3629"/>
            <a:ext cx="765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22" name="Equation" r:id="rId3" imgW="368140" imgH="126945" progId="Equation.DSMT4">
                    <p:embed/>
                  </p:oleObj>
                </mc:Choice>
                <mc:Fallback>
                  <p:oleObj name="Equation" r:id="rId3" imgW="368140" imgH="126945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73" y="3629"/>
                          <a:ext cx="765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158" name="Object 4"/>
            <p:cNvGraphicFramePr>
              <a:graphicFrameLocks noChangeAspect="1"/>
            </p:cNvGraphicFramePr>
            <p:nvPr/>
          </p:nvGraphicFramePr>
          <p:xfrm>
            <a:off x="3473" y="3181"/>
            <a:ext cx="1968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23" name="Equation" r:id="rId5" imgW="1256755" imgH="203112" progId="Equation.DSMT4">
                    <p:embed/>
                  </p:oleObj>
                </mc:Choice>
                <mc:Fallback>
                  <p:oleObj name="Equation" r:id="rId5" imgW="1256755" imgH="203112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73" y="3181"/>
                          <a:ext cx="1968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159" name="Object 5"/>
            <p:cNvGraphicFramePr>
              <a:graphicFrameLocks noChangeAspect="1"/>
            </p:cNvGraphicFramePr>
            <p:nvPr/>
          </p:nvGraphicFramePr>
          <p:xfrm>
            <a:off x="5057" y="3566"/>
            <a:ext cx="240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24" name="Equation" r:id="rId7" imgW="126725" imgH="177415" progId="Equation.DSMT4">
                    <p:embed/>
                  </p:oleObj>
                </mc:Choice>
                <mc:Fallback>
                  <p:oleObj name="Equation" r:id="rId7" imgW="126725" imgH="177415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57" y="3566"/>
                          <a:ext cx="240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49160" name="Picture 10" descr="tu04e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2" y="1135"/>
              <a:ext cx="1555" cy="1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161" name="Picture 11" descr="tu04f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4" y="1076"/>
              <a:ext cx="1776" cy="1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49162" name="Object 12"/>
            <p:cNvGraphicFramePr>
              <a:graphicFrameLocks noChangeAspect="1"/>
            </p:cNvGraphicFramePr>
            <p:nvPr/>
          </p:nvGraphicFramePr>
          <p:xfrm>
            <a:off x="4577" y="3710"/>
            <a:ext cx="240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25" name="Equation" r:id="rId11" imgW="126780" imgH="101424" progId="Equation.DSMT4">
                    <p:embed/>
                  </p:oleObj>
                </mc:Choice>
                <mc:Fallback>
                  <p:oleObj name="Equation" r:id="rId11" imgW="126780" imgH="101424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7" y="3710"/>
                          <a:ext cx="240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163" name="Object 13"/>
            <p:cNvGraphicFramePr>
              <a:graphicFrameLocks noChangeAspect="1"/>
            </p:cNvGraphicFramePr>
            <p:nvPr/>
          </p:nvGraphicFramePr>
          <p:xfrm>
            <a:off x="400" y="3130"/>
            <a:ext cx="2642" cy="8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26" name="Equation" r:id="rId13" imgW="1701800" imgH="457200" progId="Equation.DSMT4">
                    <p:embed/>
                  </p:oleObj>
                </mc:Choice>
                <mc:Fallback>
                  <p:oleObj name="Equation" r:id="rId13" imgW="1701800" imgH="457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0" y="3130"/>
                          <a:ext cx="2642" cy="8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9155" name="Rectangle 16"/>
          <p:cNvSpPr>
            <a:spLocks noGrp="1" noChangeArrowheads="1"/>
          </p:cNvSpPr>
          <p:nvPr>
            <p:ph type="title" sz="quarter"/>
          </p:nvPr>
        </p:nvSpPr>
        <p:spPr bwMode="auto">
          <a:xfrm>
            <a:off x="466725" y="1052513"/>
            <a:ext cx="5618163" cy="561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2800" b="1" smtClean="0">
                <a:ea typeface="楷体_GB2312" pitchFamily="49" charset="-122"/>
              </a:rPr>
              <a:t>圆柱面磁场间的力矩</a:t>
            </a:r>
          </a:p>
        </p:txBody>
      </p:sp>
      <p:sp>
        <p:nvSpPr>
          <p:cNvPr id="49156" name="Text Box 17"/>
          <p:cNvSpPr txBox="1">
            <a:spLocks noChangeArrowheads="1"/>
          </p:cNvSpPr>
          <p:nvPr/>
        </p:nvSpPr>
        <p:spPr bwMode="auto">
          <a:xfrm>
            <a:off x="395288" y="260350"/>
            <a:ext cx="6248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3200" dirty="0" smtClean="0">
                <a:solidFill>
                  <a:schemeClr val="tx2"/>
                </a:solidFill>
                <a:latin typeface="楷体_GB2312" pitchFamily="49" charset="-122"/>
              </a:rPr>
              <a:t>磁路</a:t>
            </a:r>
            <a:r>
              <a:rPr lang="zh-CN" altLang="en-US" sz="3200" dirty="0">
                <a:solidFill>
                  <a:schemeClr val="tx2"/>
                </a:solidFill>
                <a:latin typeface="楷体_GB2312" pitchFamily="49" charset="-122"/>
              </a:rPr>
              <a:t>的基本定律</a:t>
            </a:r>
          </a:p>
        </p:txBody>
      </p:sp>
    </p:spTree>
    <p:extLst>
      <p:ext uri="{BB962C8B-B14F-4D97-AF65-F5344CB8AC3E}">
        <p14:creationId xmlns:p14="http://schemas.microsoft.com/office/powerpoint/2010/main" val="930246633"/>
      </p:ext>
    </p:extLst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</TotalTime>
  <Words>785</Words>
  <Application>Microsoft Office PowerPoint</Application>
  <PresentationFormat>全屏显示(4:3)</PresentationFormat>
  <Paragraphs>161</Paragraphs>
  <Slides>28</Slides>
  <Notes>4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31" baseType="lpstr">
      <vt:lpstr>Office 主题</vt:lpstr>
      <vt:lpstr>Equation</vt:lpstr>
      <vt:lpstr>公式</vt:lpstr>
      <vt:lpstr>自动控制实践-基础知识</vt:lpstr>
      <vt:lpstr>1.7.2 基本概念与定律</vt:lpstr>
      <vt:lpstr>1.7.2 基本概念与定律</vt:lpstr>
      <vt:lpstr>PowerPoint 演示文稿</vt:lpstr>
      <vt:lpstr>PowerPoint 演示文稿</vt:lpstr>
      <vt:lpstr>PowerPoint 演示文稿</vt:lpstr>
      <vt:lpstr>圆柱面磁场间的力矩</vt:lpstr>
      <vt:lpstr>圆柱面磁场间的力矩</vt:lpstr>
      <vt:lpstr>圆柱面磁场间的力矩</vt:lpstr>
      <vt:lpstr>圆柱面磁场间的力矩</vt:lpstr>
      <vt:lpstr>PowerPoint 演示文稿</vt:lpstr>
      <vt:lpstr>PowerPoint 演示文稿</vt:lpstr>
      <vt:lpstr>PowerPoint 演示文稿</vt:lpstr>
      <vt:lpstr>PowerPoint 演示文稿</vt:lpstr>
      <vt:lpstr>1.7.3 磁性材料(P12~17)</vt:lpstr>
      <vt:lpstr>1.7.3 磁性材料</vt:lpstr>
      <vt:lpstr>铁氧体磁芯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习题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自动控制元件-绪论</dc:title>
  <dc:creator>Administrator</dc:creator>
  <cp:lastModifiedBy>ZMR</cp:lastModifiedBy>
  <cp:revision>50</cp:revision>
  <dcterms:created xsi:type="dcterms:W3CDTF">2018-02-26T02:01:43Z</dcterms:created>
  <dcterms:modified xsi:type="dcterms:W3CDTF">2019-09-12T01:08:14Z</dcterms:modified>
</cp:coreProperties>
</file>